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449" r:id="rId2"/>
    <p:sldId id="450" r:id="rId3"/>
    <p:sldId id="453" r:id="rId4"/>
    <p:sldId id="454" r:id="rId5"/>
    <p:sldId id="493" r:id="rId6"/>
    <p:sldId id="455" r:id="rId7"/>
    <p:sldId id="495" r:id="rId8"/>
    <p:sldId id="496" r:id="rId9"/>
    <p:sldId id="497" r:id="rId10"/>
    <p:sldId id="498" r:id="rId11"/>
    <p:sldId id="499" r:id="rId12"/>
    <p:sldId id="500" r:id="rId13"/>
    <p:sldId id="458" r:id="rId14"/>
    <p:sldId id="503" r:id="rId15"/>
    <p:sldId id="456" r:id="rId16"/>
    <p:sldId id="459" r:id="rId17"/>
    <p:sldId id="501" r:id="rId18"/>
    <p:sldId id="504" r:id="rId19"/>
    <p:sldId id="505" r:id="rId20"/>
    <p:sldId id="506" r:id="rId21"/>
    <p:sldId id="507" r:id="rId22"/>
    <p:sldId id="508" r:id="rId23"/>
    <p:sldId id="509" r:id="rId24"/>
    <p:sldId id="510" r:id="rId25"/>
    <p:sldId id="512" r:id="rId26"/>
    <p:sldId id="513" r:id="rId27"/>
    <p:sldId id="511" r:id="rId28"/>
    <p:sldId id="514" r:id="rId29"/>
    <p:sldId id="515" r:id="rId30"/>
    <p:sldId id="516" r:id="rId31"/>
    <p:sldId id="517" r:id="rId32"/>
    <p:sldId id="518" r:id="rId33"/>
    <p:sldId id="519" r:id="rId34"/>
    <p:sldId id="520" r:id="rId35"/>
    <p:sldId id="521" r:id="rId36"/>
    <p:sldId id="522" r:id="rId37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FF66"/>
    <a:srgbClr val="CCFF99"/>
    <a:srgbClr val="FF9999"/>
    <a:srgbClr val="9999FF"/>
    <a:srgbClr val="99FF99"/>
    <a:srgbClr val="FFCC99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BDC23D4-7682-430C-9316-D382D3AC24EC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2180D2D-E812-48E7-8B74-C801528AA1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77093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EA37F-3E25-4FE9-AFA5-DCABE4D8CA68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76798-0381-46F0-85B7-92C942B7E9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0522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246BC-293F-479C-936C-837D99EC2F37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9B388-878A-4BBF-B733-B39431886D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538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AAF6F-A87A-4712-8970-FBE1ED06CB19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1504B-BDFD-40F1-8FCD-5D1FB4DD96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7083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33D5D-E94C-4B5A-88D6-4AD6BD80D898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D9A12-6D40-48DE-9FE4-2385CC26E1F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44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ECFB6-B824-43C7-B364-F34D837AEDFF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18CB9-1175-429F-93F8-D6877C111A3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476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0FFA3-BF47-4EE1-A120-6C3DA0A28024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7F0C6-AF85-4FA4-A7EA-8C4E6D59303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248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96F5D-CD9B-4CD3-AEF5-84B299C9612A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2D6F2-F0C2-4C73-B3FE-A8A74D61DE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762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D0C32-4E21-4769-A3DE-DA11E8203C90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2567B-B58F-4226-82BC-F36A51ED9B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1920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1F4FF-4813-4B84-AEE7-B3615D9DD12B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829AE-65E6-4FD6-96E4-E93F49C994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206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B0450-B733-446B-A2E9-06366B726201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F6022-927F-4A3E-9DD1-7F58D69F450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23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EDC0C-CF78-40F7-A304-16C89702E66F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D904E-7BEF-4760-B3B7-BEC20750409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793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D64386-E4F0-4BEF-83E6-C5ECCD028259}" type="datetimeFigureOut">
              <a:rPr lang="pt-BR"/>
              <a:pPr>
                <a:defRPr/>
              </a:pPr>
              <a:t>10/05/2021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B4E963E-F6F9-4C3F-A74B-542E5E3617D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4">
            <a:extLst>
              <a:ext uri="{FF2B5EF4-FFF2-40B4-BE49-F238E27FC236}">
                <a16:creationId xmlns:a16="http://schemas.microsoft.com/office/drawing/2014/main" xmlns="" id="{C0DE8926-E4CA-4BEA-911E-A841BCC0D3C3}"/>
              </a:ext>
            </a:extLst>
          </p:cNvPr>
          <p:cNvSpPr txBox="1"/>
          <p:nvPr/>
        </p:nvSpPr>
        <p:spPr>
          <a:xfrm>
            <a:off x="854242" y="2417261"/>
            <a:ext cx="9986210" cy="1910779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276860" algn="ctr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rgbClr val="0070C0"/>
                </a:solidFill>
                <a:latin typeface="Calibri"/>
                <a:cs typeface="Calibri"/>
              </a:rPr>
              <a:t>CAPÍTULO </a:t>
            </a:r>
            <a:r>
              <a:rPr lang="pt-BR" sz="2400" b="1" dirty="0" smtClean="0">
                <a:solidFill>
                  <a:srgbClr val="0070C0"/>
                </a:solidFill>
                <a:latin typeface="Calibri"/>
                <a:cs typeface="Calibri"/>
              </a:rPr>
              <a:t>03</a:t>
            </a:r>
          </a:p>
          <a:p>
            <a:pPr marL="276860" algn="ctr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endParaRPr lang="pt-BR" sz="2400" b="1" dirty="0" smtClean="0">
              <a:solidFill>
                <a:srgbClr val="0070C0"/>
              </a:solidFill>
              <a:latin typeface="Calibri"/>
              <a:cs typeface="Calibri"/>
            </a:endParaRPr>
          </a:p>
          <a:p>
            <a:pPr marL="276860" algn="ctr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Calibri"/>
                <a:cs typeface="Calibri"/>
              </a:rPr>
              <a:t>PRINCÍPIOS BÁSICOS DE ECONOMIA E FINANÇAS (5 A 10%)</a:t>
            </a:r>
            <a:endParaRPr lang="pt-BR" sz="2400" b="1" spc="-5" dirty="0">
              <a:solidFill>
                <a:srgbClr val="0070C0"/>
              </a:solidFill>
              <a:latin typeface="Calibri"/>
              <a:cs typeface="Calibri"/>
            </a:endParaRPr>
          </a:p>
          <a:p>
            <a:pPr marL="27686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endParaRPr lang="pt-BR" sz="2400" dirty="0">
              <a:solidFill>
                <a:srgbClr val="0070C0"/>
              </a:solidFill>
              <a:latin typeface="Calibri"/>
              <a:cs typeface="Calibri"/>
            </a:endParaRPr>
          </a:p>
          <a:p>
            <a:pPr marL="27686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endParaRPr lang="pt-BR" sz="240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</p:spTree>
    <p:extLst>
      <p:ext uri="{BB962C8B-B14F-4D97-AF65-F5344CB8AC3E}">
        <p14:creationId xmlns:p14="http://schemas.microsoft.com/office/powerpoint/2010/main" val="1054113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21607" y="1150018"/>
            <a:ext cx="1163398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PT" sz="2000" b="1" dirty="0" smtClean="0"/>
          </a:p>
          <a:p>
            <a:pPr algn="just">
              <a:lnSpc>
                <a:spcPct val="150000"/>
              </a:lnSpc>
            </a:pPr>
            <a:r>
              <a:rPr lang="pt-PT" sz="2000" b="1" dirty="0" smtClean="0"/>
              <a:t>PIB – Produto Interno Bruto “ Valor Agregado ” (IBGE)</a:t>
            </a:r>
          </a:p>
          <a:p>
            <a:pPr algn="just">
              <a:lnSpc>
                <a:spcPct val="150000"/>
              </a:lnSpc>
            </a:pPr>
            <a:r>
              <a:rPr lang="pt-PT" b="1" dirty="0" smtClean="0">
                <a:solidFill>
                  <a:srgbClr val="FF0000"/>
                </a:solidFill>
              </a:rPr>
              <a:t>C</a:t>
            </a:r>
            <a:r>
              <a:rPr lang="pt-PT" dirty="0" smtClean="0"/>
              <a:t>onsumo</a:t>
            </a:r>
            <a:r>
              <a:rPr lang="pt-PT" b="1" dirty="0" smtClean="0"/>
              <a:t> + </a:t>
            </a:r>
            <a:r>
              <a:rPr lang="pt-PT" b="1" dirty="0" smtClean="0">
                <a:solidFill>
                  <a:srgbClr val="FF0000"/>
                </a:solidFill>
              </a:rPr>
              <a:t>I</a:t>
            </a:r>
            <a:r>
              <a:rPr lang="pt-PT" dirty="0" smtClean="0"/>
              <a:t>mportação</a:t>
            </a:r>
            <a:r>
              <a:rPr lang="pt-PT" b="1" dirty="0" smtClean="0"/>
              <a:t> + </a:t>
            </a:r>
            <a:r>
              <a:rPr lang="pt-PT" b="1" dirty="0" smtClean="0">
                <a:solidFill>
                  <a:srgbClr val="FF0000"/>
                </a:solidFill>
              </a:rPr>
              <a:t>G</a:t>
            </a:r>
            <a:r>
              <a:rPr lang="pt-PT" dirty="0" smtClean="0"/>
              <a:t>astos do Governo</a:t>
            </a:r>
            <a:r>
              <a:rPr lang="pt-PT" b="1" dirty="0" smtClean="0"/>
              <a:t> + </a:t>
            </a:r>
            <a:r>
              <a:rPr lang="pt-PT" b="1" dirty="0" smtClean="0">
                <a:solidFill>
                  <a:srgbClr val="FF0000"/>
                </a:solidFill>
              </a:rPr>
              <a:t>NX</a:t>
            </a:r>
            <a:r>
              <a:rPr lang="pt-PT" b="1" dirty="0" smtClean="0"/>
              <a:t> </a:t>
            </a:r>
            <a:r>
              <a:rPr lang="pt-PT" dirty="0" smtClean="0"/>
              <a:t>Eportação Liquída (Exportação – Importação)</a:t>
            </a:r>
          </a:p>
          <a:p>
            <a:pPr algn="just">
              <a:lnSpc>
                <a:spcPct val="150000"/>
              </a:lnSpc>
            </a:pPr>
            <a:r>
              <a:rPr lang="pt-PT" b="1" dirty="0" smtClean="0"/>
              <a:t>“C+I+G+</a:t>
            </a:r>
            <a:r>
              <a:rPr lang="pt-PT" b="1" dirty="0" smtClean="0">
                <a:solidFill>
                  <a:srgbClr val="FF0000"/>
                </a:solidFill>
              </a:rPr>
              <a:t>NX</a:t>
            </a:r>
            <a:r>
              <a:rPr lang="pt-PT" b="1" dirty="0" smtClean="0"/>
              <a:t>” ou </a:t>
            </a:r>
            <a:r>
              <a:rPr lang="pt-PT" b="1" dirty="0"/>
              <a:t>“</a:t>
            </a:r>
            <a:r>
              <a:rPr lang="pt-PT" b="1" dirty="0" smtClean="0"/>
              <a:t>C+I+G+</a:t>
            </a:r>
            <a:r>
              <a:rPr lang="pt-PT" b="1" dirty="0" smtClean="0">
                <a:solidFill>
                  <a:srgbClr val="FF0000"/>
                </a:solidFill>
              </a:rPr>
              <a:t>X-M</a:t>
            </a:r>
            <a:r>
              <a:rPr lang="pt-PT" b="1" dirty="0" smtClean="0"/>
              <a:t>”</a:t>
            </a:r>
          </a:p>
          <a:p>
            <a:pPr algn="just">
              <a:lnSpc>
                <a:spcPct val="150000"/>
              </a:lnSpc>
            </a:pPr>
            <a:endParaRPr lang="pt-PT" sz="2000" b="1" dirty="0" smtClean="0"/>
          </a:p>
          <a:p>
            <a:pPr algn="just">
              <a:lnSpc>
                <a:spcPct val="150000"/>
              </a:lnSpc>
            </a:pPr>
            <a:endParaRPr lang="pt-PT" sz="2000" b="1" dirty="0" smtClean="0"/>
          </a:p>
          <a:p>
            <a:pPr algn="just">
              <a:lnSpc>
                <a:spcPct val="150000"/>
              </a:lnSpc>
            </a:pPr>
            <a:r>
              <a:rPr lang="pt-BR" sz="2000" b="1" dirty="0" smtClean="0"/>
              <a:t>IPCA – Índice Nacional de Preços ao Consumidor Amplo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Calculado pelo </a:t>
            </a:r>
            <a:r>
              <a:rPr lang="pt-BR" b="1" dirty="0" smtClean="0"/>
              <a:t>IBGE </a:t>
            </a:r>
            <a:r>
              <a:rPr lang="pt-BR" dirty="0" smtClean="0"/>
              <a:t>(Instituto Brasileiro de Geografia e Estatística)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Utilizado como </a:t>
            </a:r>
            <a:r>
              <a:rPr lang="pt-BR" b="1" dirty="0" smtClean="0"/>
              <a:t>REFERÊNCIA</a:t>
            </a:r>
            <a:r>
              <a:rPr lang="pt-BR" dirty="0" smtClean="0"/>
              <a:t> para </a:t>
            </a:r>
            <a:r>
              <a:rPr lang="pt-BR" b="1" dirty="0" smtClean="0"/>
              <a:t>META DE INFLAÇÃO</a:t>
            </a:r>
            <a:r>
              <a:rPr lang="pt-BR" dirty="0" smtClean="0"/>
              <a:t> definida pelo </a:t>
            </a:r>
            <a:r>
              <a:rPr lang="pt-BR" b="1" dirty="0" smtClean="0"/>
              <a:t>CMN</a:t>
            </a:r>
            <a:r>
              <a:rPr lang="pt-BR" dirty="0" smtClean="0"/>
              <a:t> para o </a:t>
            </a:r>
            <a:r>
              <a:rPr lang="pt-BR" b="1" dirty="0" smtClean="0"/>
              <a:t>COPOM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Famílias – entre </a:t>
            </a:r>
            <a:r>
              <a:rPr lang="pt-BR" b="1" dirty="0" smtClean="0"/>
              <a:t>1 e 40 </a:t>
            </a:r>
            <a:r>
              <a:rPr lang="pt-BR" dirty="0" smtClean="0"/>
              <a:t>salários mínimos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3499015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Retângulo 8"/>
          <p:cNvSpPr/>
          <p:nvPr/>
        </p:nvSpPr>
        <p:spPr>
          <a:xfrm>
            <a:off x="385558" y="1376221"/>
            <a:ext cx="11408899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/>
              <a:t>IGP-M (ÍNDICE GERAL DE PREÇOS DO MERCADO)</a:t>
            </a:r>
            <a:endParaRPr lang="pt-BR" sz="2000" dirty="0"/>
          </a:p>
          <a:p>
            <a:pPr>
              <a:lnSpc>
                <a:spcPct val="150000"/>
              </a:lnSpc>
            </a:pPr>
            <a:r>
              <a:rPr lang="pt-PT" b="1" dirty="0"/>
              <a:t>Calculado pela </a:t>
            </a:r>
            <a:r>
              <a:rPr lang="pt-PT" b="1" dirty="0" smtClean="0"/>
              <a:t>FGV (Fundação Getúlio Vargas)</a:t>
            </a:r>
          </a:p>
          <a:p>
            <a:pPr>
              <a:lnSpc>
                <a:spcPct val="150000"/>
              </a:lnSpc>
            </a:pPr>
            <a:r>
              <a:rPr lang="pt-PT" dirty="0" smtClean="0"/>
              <a:t>Divulgado mensalmente.</a:t>
            </a:r>
            <a:endParaRPr lang="pt-BR" dirty="0" smtClean="0"/>
          </a:p>
          <a:p>
            <a:pPr>
              <a:lnSpc>
                <a:spcPct val="150000"/>
              </a:lnSpc>
            </a:pPr>
            <a:endParaRPr lang="pt-BR" sz="500" b="1" dirty="0"/>
          </a:p>
          <a:p>
            <a:pPr>
              <a:lnSpc>
                <a:spcPct val="150000"/>
              </a:lnSpc>
            </a:pPr>
            <a:r>
              <a:rPr lang="pt-PT" b="1" dirty="0" smtClean="0"/>
              <a:t>IGP-M/FGV </a:t>
            </a:r>
            <a:r>
              <a:rPr lang="pt-PT" b="1" dirty="0"/>
              <a:t>é composto pelos </a:t>
            </a:r>
            <a:r>
              <a:rPr lang="pt-PT" b="1" dirty="0" smtClean="0"/>
              <a:t>índices:</a:t>
            </a:r>
            <a:endParaRPr lang="pt-BR" b="1" dirty="0" smtClean="0"/>
          </a:p>
          <a:p>
            <a:pPr>
              <a:lnSpc>
                <a:spcPct val="150000"/>
              </a:lnSpc>
            </a:pPr>
            <a:r>
              <a:rPr lang="pt-PT" b="1" dirty="0" smtClean="0"/>
              <a:t>60</a:t>
            </a:r>
            <a:r>
              <a:rPr lang="pt-PT" b="1" dirty="0"/>
              <a:t>% </a:t>
            </a:r>
            <a:r>
              <a:rPr lang="pt-PT" dirty="0"/>
              <a:t>do Índice de Preços por Atacado (</a:t>
            </a:r>
            <a:r>
              <a:rPr lang="pt-PT" b="1" dirty="0"/>
              <a:t>IPA</a:t>
            </a:r>
            <a:r>
              <a:rPr lang="pt-PT" dirty="0" smtClean="0"/>
              <a:t>);</a:t>
            </a:r>
            <a:endParaRPr lang="pt-BR" sz="1600" dirty="0" smtClean="0"/>
          </a:p>
          <a:p>
            <a:pPr>
              <a:lnSpc>
                <a:spcPct val="150000"/>
              </a:lnSpc>
            </a:pPr>
            <a:r>
              <a:rPr lang="pt-PT" b="1" dirty="0" smtClean="0"/>
              <a:t>30</a:t>
            </a:r>
            <a:r>
              <a:rPr lang="pt-PT" b="1" dirty="0"/>
              <a:t>% </a:t>
            </a:r>
            <a:r>
              <a:rPr lang="pt-PT" dirty="0"/>
              <a:t>Índice de Preços ao Consumidor (</a:t>
            </a:r>
            <a:r>
              <a:rPr lang="pt-PT" b="1" dirty="0"/>
              <a:t>IPC</a:t>
            </a:r>
            <a:r>
              <a:rPr lang="pt-PT" dirty="0"/>
              <a:t>);</a:t>
            </a:r>
            <a:endParaRPr lang="pt-BR" sz="1600" dirty="0"/>
          </a:p>
          <a:p>
            <a:pPr>
              <a:lnSpc>
                <a:spcPct val="150000"/>
              </a:lnSpc>
            </a:pPr>
            <a:r>
              <a:rPr lang="pt-PT" b="1" dirty="0"/>
              <a:t>10% </a:t>
            </a:r>
            <a:r>
              <a:rPr lang="pt-PT" dirty="0"/>
              <a:t>Índice Nacional de Custo de Construção (</a:t>
            </a:r>
            <a:r>
              <a:rPr lang="pt-PT" b="1" dirty="0"/>
              <a:t>INCC</a:t>
            </a:r>
            <a:r>
              <a:rPr lang="pt-PT" dirty="0" smtClean="0"/>
              <a:t>).</a:t>
            </a:r>
          </a:p>
          <a:p>
            <a:pPr>
              <a:lnSpc>
                <a:spcPct val="150000"/>
              </a:lnSpc>
            </a:pPr>
            <a:endParaRPr lang="pt-PT" sz="500" dirty="0" smtClean="0"/>
          </a:p>
          <a:p>
            <a:pPr>
              <a:lnSpc>
                <a:spcPct val="150000"/>
              </a:lnSpc>
            </a:pPr>
            <a:r>
              <a:rPr lang="pt-PT" b="1" dirty="0" smtClean="0"/>
              <a:t>IGP-M/FGV</a:t>
            </a:r>
            <a:r>
              <a:rPr lang="pt-PT" dirty="0" smtClean="0"/>
              <a:t> refere-se ao </a:t>
            </a:r>
            <a:r>
              <a:rPr lang="pt-PT" dirty="0"/>
              <a:t>período do dia </a:t>
            </a:r>
            <a:r>
              <a:rPr lang="pt-PT" b="1" dirty="0"/>
              <a:t>vinte e um do mês anterior </a:t>
            </a:r>
            <a:r>
              <a:rPr lang="pt-PT" dirty="0"/>
              <a:t>ao dia </a:t>
            </a:r>
            <a:r>
              <a:rPr lang="pt-PT" b="1" dirty="0"/>
              <a:t>vinte do mês de referência </a:t>
            </a:r>
            <a:endParaRPr lang="pt-PT" dirty="0" smtClean="0"/>
          </a:p>
          <a:p>
            <a:pPr>
              <a:lnSpc>
                <a:spcPct val="150000"/>
              </a:lnSpc>
            </a:pPr>
            <a:r>
              <a:rPr lang="pt-PT" b="1" dirty="0" smtClean="0"/>
              <a:t>IGP-DI/FGV </a:t>
            </a:r>
            <a:r>
              <a:rPr lang="pt-PT" dirty="0"/>
              <a:t>refere-se </a:t>
            </a:r>
            <a:r>
              <a:rPr lang="pt-PT" dirty="0" smtClean="0"/>
              <a:t>ao </a:t>
            </a:r>
            <a:r>
              <a:rPr lang="pt-PT" dirty="0"/>
              <a:t>período do </a:t>
            </a:r>
            <a:r>
              <a:rPr lang="pt-PT" b="1" dirty="0"/>
              <a:t>dia um ao dia trinta do mês em </a:t>
            </a:r>
            <a:r>
              <a:rPr lang="pt-PT" b="1" dirty="0" smtClean="0"/>
              <a:t>referência</a:t>
            </a:r>
          </a:p>
        </p:txBody>
      </p:sp>
    </p:spTree>
    <p:extLst>
      <p:ext uri="{BB962C8B-B14F-4D97-AF65-F5344CB8AC3E}">
        <p14:creationId xmlns:p14="http://schemas.microsoft.com/office/powerpoint/2010/main" val="278301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Retângulo 8"/>
          <p:cNvSpPr/>
          <p:nvPr/>
        </p:nvSpPr>
        <p:spPr>
          <a:xfrm>
            <a:off x="385558" y="1354202"/>
            <a:ext cx="11408899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000" b="1" dirty="0" smtClean="0">
                <a:solidFill>
                  <a:srgbClr val="0070C0"/>
                </a:solidFill>
              </a:rPr>
              <a:t>SELIC</a:t>
            </a:r>
          </a:p>
          <a:p>
            <a:pPr>
              <a:lnSpc>
                <a:spcPct val="150000"/>
              </a:lnSpc>
            </a:pPr>
            <a:endParaRPr lang="pt-PT" b="1" dirty="0" smtClean="0"/>
          </a:p>
          <a:p>
            <a:pPr>
              <a:lnSpc>
                <a:spcPct val="150000"/>
              </a:lnSpc>
            </a:pPr>
            <a:r>
              <a:rPr lang="pt-PT" b="1" dirty="0" smtClean="0"/>
              <a:t>SELIC META: </a:t>
            </a:r>
            <a:r>
              <a:rPr lang="pt-PT" dirty="0" smtClean="0"/>
              <a:t>Taxa de juros definida pelo COPOM (Comitê de Política Monetária)</a:t>
            </a:r>
          </a:p>
          <a:p>
            <a:pPr>
              <a:lnSpc>
                <a:spcPct val="150000"/>
              </a:lnSpc>
            </a:pPr>
            <a:endParaRPr lang="pt-PT" b="1" dirty="0" smtClean="0"/>
          </a:p>
          <a:p>
            <a:pPr>
              <a:lnSpc>
                <a:spcPct val="150000"/>
              </a:lnSpc>
            </a:pPr>
            <a:r>
              <a:rPr lang="pt-PT" b="1" dirty="0" smtClean="0"/>
              <a:t>SELIC OVER: </a:t>
            </a:r>
            <a:r>
              <a:rPr lang="pt-PT" dirty="0" smtClean="0"/>
              <a:t>Taxa média praticada nas operações compromissadas realizadas entre os bancos diariamente. (Bancos fazem emprestimos entre si)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/>
            </a:r>
            <a:br>
              <a:rPr lang="pt-BR" dirty="0" smtClean="0"/>
            </a:br>
            <a:r>
              <a:rPr lang="pt-BR" b="1" dirty="0" smtClean="0"/>
              <a:t>SISTEMA LIQUIDAÇÃO SELIC: </a:t>
            </a:r>
            <a:r>
              <a:rPr lang="pt-BR" dirty="0" smtClean="0"/>
              <a:t>Sistema liquidação e custódia (</a:t>
            </a:r>
            <a:r>
              <a:rPr lang="pt-BR" dirty="0" err="1" smtClean="0"/>
              <a:t>clearing</a:t>
            </a:r>
            <a:r>
              <a:rPr lang="pt-BR" dirty="0" smtClean="0"/>
              <a:t> </a:t>
            </a:r>
            <a:r>
              <a:rPr lang="pt-BR" dirty="0" err="1" smtClean="0"/>
              <a:t>house</a:t>
            </a:r>
            <a:r>
              <a:rPr lang="pt-BR" dirty="0" smtClean="0"/>
              <a:t>) responsável pela liquidação e</a:t>
            </a:r>
            <a:br>
              <a:rPr lang="pt-BR" dirty="0" smtClean="0"/>
            </a:br>
            <a:r>
              <a:rPr lang="pt-BR" dirty="0" smtClean="0"/>
              <a:t>custódia de </a:t>
            </a:r>
            <a:r>
              <a:rPr lang="pt-BR" b="1" dirty="0" smtClean="0"/>
              <a:t>todos </a:t>
            </a:r>
            <a:r>
              <a:rPr lang="pt-BR" dirty="0" smtClean="0"/>
              <a:t>os </a:t>
            </a:r>
            <a:r>
              <a:rPr lang="pt-BR" b="1" dirty="0" smtClean="0"/>
              <a:t>títulos públicos federais</a:t>
            </a:r>
            <a:r>
              <a:rPr lang="pt-BR" dirty="0" smtClean="0"/>
              <a:t>, tais como LFT, LTL e </a:t>
            </a:r>
            <a:r>
              <a:rPr lang="pt-BR" dirty="0" err="1" smtClean="0"/>
              <a:t>NTN’s</a:t>
            </a:r>
            <a:r>
              <a:rPr lang="pt-BR" dirty="0" smtClean="0"/>
              <a:t>. </a:t>
            </a:r>
            <a:br>
              <a:rPr lang="pt-BR" dirty="0" smtClean="0"/>
            </a:br>
            <a:endParaRPr lang="pt-PT" b="1" dirty="0" smtClean="0"/>
          </a:p>
        </p:txBody>
      </p:sp>
    </p:spTree>
    <p:extLst>
      <p:ext uri="{BB962C8B-B14F-4D97-AF65-F5344CB8AC3E}">
        <p14:creationId xmlns:p14="http://schemas.microsoft.com/office/powerpoint/2010/main" val="167725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Retângulo 8"/>
          <p:cNvSpPr/>
          <p:nvPr/>
        </p:nvSpPr>
        <p:spPr>
          <a:xfrm>
            <a:off x="385558" y="1354202"/>
            <a:ext cx="114088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pt-PT" b="1" dirty="0"/>
          </a:p>
          <a:p>
            <a:pPr>
              <a:lnSpc>
                <a:spcPct val="150000"/>
              </a:lnSpc>
            </a:pPr>
            <a:r>
              <a:rPr lang="pt-PT" b="1" dirty="0" smtClean="0"/>
              <a:t>TR (TAXA DE REFERÊNCIAL)</a:t>
            </a:r>
          </a:p>
          <a:p>
            <a:pPr>
              <a:lnSpc>
                <a:spcPct val="150000"/>
              </a:lnSpc>
            </a:pPr>
            <a:r>
              <a:rPr lang="pt-PT" dirty="0" smtClean="0"/>
              <a:t>Representa </a:t>
            </a:r>
            <a:r>
              <a:rPr lang="pt-PT" b="1" dirty="0" smtClean="0"/>
              <a:t>Taxa Basica Financeira (TBF)</a:t>
            </a:r>
            <a:r>
              <a:rPr lang="pt-PT" dirty="0" smtClean="0"/>
              <a:t> deduzida de um redutor </a:t>
            </a:r>
            <a:r>
              <a:rPr lang="pt-PT" b="1" dirty="0" smtClean="0"/>
              <a:t>(R)</a:t>
            </a:r>
          </a:p>
          <a:p>
            <a:pPr>
              <a:lnSpc>
                <a:spcPct val="150000"/>
              </a:lnSpc>
            </a:pPr>
            <a:r>
              <a:rPr lang="pt-PT" b="1" dirty="0" smtClean="0">
                <a:solidFill>
                  <a:srgbClr val="FF0000"/>
                </a:solidFill>
              </a:rPr>
              <a:t>TBF: </a:t>
            </a:r>
            <a:r>
              <a:rPr lang="pt-PT" dirty="0" smtClean="0"/>
              <a:t>média ponderada entre as</a:t>
            </a:r>
            <a:r>
              <a:rPr lang="pt-PT" b="1" dirty="0" smtClean="0"/>
              <a:t> </a:t>
            </a:r>
            <a:r>
              <a:rPr lang="pt-PT" b="1" dirty="0" smtClean="0">
                <a:solidFill>
                  <a:srgbClr val="FF0000"/>
                </a:solidFill>
              </a:rPr>
              <a:t>taxas médias das LTNs</a:t>
            </a:r>
          </a:p>
          <a:p>
            <a:pPr>
              <a:lnSpc>
                <a:spcPct val="150000"/>
              </a:lnSpc>
            </a:pPr>
            <a:r>
              <a:rPr lang="pt-PT" b="1" dirty="0" smtClean="0">
                <a:solidFill>
                  <a:srgbClr val="FF0000"/>
                </a:solidFill>
              </a:rPr>
              <a:t>TR: </a:t>
            </a:r>
            <a:r>
              <a:rPr lang="pt-PT" dirty="0" smtClean="0"/>
              <a:t>utilizada na remuneração dos</a:t>
            </a:r>
            <a:r>
              <a:rPr lang="pt-PT" b="1" dirty="0" smtClean="0"/>
              <a:t> Titulos Dívida Agrária (TDA)</a:t>
            </a:r>
            <a:r>
              <a:rPr lang="pt-PT" dirty="0" smtClean="0"/>
              <a:t> e</a:t>
            </a:r>
            <a:r>
              <a:rPr lang="pt-PT" b="1" dirty="0" smtClean="0"/>
              <a:t> </a:t>
            </a:r>
            <a:r>
              <a:rPr lang="pt-PT" b="1" dirty="0" smtClean="0">
                <a:solidFill>
                  <a:srgbClr val="FF0000"/>
                </a:solidFill>
              </a:rPr>
              <a:t>POUPANÇA</a:t>
            </a:r>
            <a:r>
              <a:rPr lang="pt-PT" b="1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pt-PT" b="1" dirty="0" smtClean="0"/>
              <a:t>Bacen calcula e divulga a TR.</a:t>
            </a:r>
          </a:p>
        </p:txBody>
      </p:sp>
    </p:spTree>
    <p:extLst>
      <p:ext uri="{BB962C8B-B14F-4D97-AF65-F5344CB8AC3E}">
        <p14:creationId xmlns:p14="http://schemas.microsoft.com/office/powerpoint/2010/main" val="167725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887" y="6107625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878" y="6107625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08452" y="1114752"/>
            <a:ext cx="10902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0070C0"/>
                </a:solidFill>
              </a:rPr>
              <a:t>SELIC META X SELIC </a:t>
            </a:r>
            <a:r>
              <a:rPr lang="pt-PT" sz="2000" b="1" dirty="0" smtClean="0">
                <a:solidFill>
                  <a:srgbClr val="0070C0"/>
                </a:solidFill>
              </a:rPr>
              <a:t>OVER X CDI (CERTIFICADO DE DEPÓSITO INTERFERNANCEIRO)</a:t>
            </a:r>
          </a:p>
        </p:txBody>
      </p:sp>
      <p:pic>
        <p:nvPicPr>
          <p:cNvPr id="11" name="Picture 2" descr="Resultado de imagem para banco desenho anima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8" t="10486" r="3154" b="26820"/>
          <a:stretch/>
        </p:blipFill>
        <p:spPr bwMode="auto">
          <a:xfrm>
            <a:off x="5128466" y="1514862"/>
            <a:ext cx="1640493" cy="178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sultado de imagem para banco desenho anima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8" t="10486" r="3154" b="26820"/>
          <a:stretch/>
        </p:blipFill>
        <p:spPr bwMode="auto">
          <a:xfrm>
            <a:off x="9346361" y="4246725"/>
            <a:ext cx="1640493" cy="178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esultado de imagem para banco desenho anima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8" t="10486" r="3154" b="26820"/>
          <a:stretch/>
        </p:blipFill>
        <p:spPr bwMode="auto">
          <a:xfrm>
            <a:off x="9346360" y="1514862"/>
            <a:ext cx="1640493" cy="178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orma em L 13"/>
          <p:cNvSpPr/>
          <p:nvPr/>
        </p:nvSpPr>
        <p:spPr>
          <a:xfrm>
            <a:off x="5128466" y="3303321"/>
            <a:ext cx="4217895" cy="2731863"/>
          </a:xfrm>
          <a:prstGeom prst="corner">
            <a:avLst>
              <a:gd name="adj1" fmla="val 37042"/>
              <a:gd name="adj2" fmla="val 4261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TITULOS PÚBLICOS FEDERAL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TAXA SELIC OVER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6768960" y="1514862"/>
            <a:ext cx="2577402" cy="8941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EMPRESTIMO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TAXA CDI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6" name="Seta para baixo 15"/>
          <p:cNvSpPr/>
          <p:nvPr/>
        </p:nvSpPr>
        <p:spPr>
          <a:xfrm>
            <a:off x="5948712" y="3426630"/>
            <a:ext cx="188258" cy="510988"/>
          </a:xfrm>
          <a:prstGeom prst="down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 para baixo 16"/>
          <p:cNvSpPr/>
          <p:nvPr/>
        </p:nvSpPr>
        <p:spPr>
          <a:xfrm>
            <a:off x="5948712" y="4119160"/>
            <a:ext cx="188258" cy="510988"/>
          </a:xfrm>
          <a:prstGeom prst="down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 para baixo 17"/>
          <p:cNvSpPr/>
          <p:nvPr/>
        </p:nvSpPr>
        <p:spPr>
          <a:xfrm>
            <a:off x="5939610" y="4753457"/>
            <a:ext cx="188258" cy="510988"/>
          </a:xfrm>
          <a:prstGeom prst="down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 para a direita 18"/>
          <p:cNvSpPr/>
          <p:nvPr/>
        </p:nvSpPr>
        <p:spPr>
          <a:xfrm>
            <a:off x="6347342" y="5071515"/>
            <a:ext cx="591670" cy="192930"/>
          </a:xfrm>
          <a:prstGeom prst="righ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eta para a direita 19"/>
          <p:cNvSpPr/>
          <p:nvPr/>
        </p:nvSpPr>
        <p:spPr>
          <a:xfrm>
            <a:off x="7035707" y="5091837"/>
            <a:ext cx="591670" cy="192930"/>
          </a:xfrm>
          <a:prstGeom prst="righ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 para a direita 20"/>
          <p:cNvSpPr/>
          <p:nvPr/>
        </p:nvSpPr>
        <p:spPr>
          <a:xfrm>
            <a:off x="7888682" y="5069614"/>
            <a:ext cx="591670" cy="192930"/>
          </a:xfrm>
          <a:prstGeom prst="righ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Seta para a direita 21"/>
          <p:cNvSpPr/>
          <p:nvPr/>
        </p:nvSpPr>
        <p:spPr>
          <a:xfrm>
            <a:off x="8620605" y="5069614"/>
            <a:ext cx="591670" cy="192930"/>
          </a:xfrm>
          <a:prstGeom prst="righ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para a direita 22"/>
          <p:cNvSpPr/>
          <p:nvPr/>
        </p:nvSpPr>
        <p:spPr>
          <a:xfrm>
            <a:off x="6900798" y="2213798"/>
            <a:ext cx="591670" cy="192930"/>
          </a:xfrm>
          <a:prstGeom prst="righ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Seta para a direita 23"/>
          <p:cNvSpPr/>
          <p:nvPr/>
        </p:nvSpPr>
        <p:spPr>
          <a:xfrm>
            <a:off x="7761826" y="2200417"/>
            <a:ext cx="591670" cy="192930"/>
          </a:xfrm>
          <a:prstGeom prst="righ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Seta para a direita 24"/>
          <p:cNvSpPr/>
          <p:nvPr/>
        </p:nvSpPr>
        <p:spPr>
          <a:xfrm>
            <a:off x="8622851" y="2207005"/>
            <a:ext cx="591670" cy="192930"/>
          </a:xfrm>
          <a:prstGeom prst="righ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eta para a esquerda 25"/>
          <p:cNvSpPr/>
          <p:nvPr/>
        </p:nvSpPr>
        <p:spPr>
          <a:xfrm>
            <a:off x="8622850" y="1514862"/>
            <a:ext cx="591671" cy="167994"/>
          </a:xfrm>
          <a:prstGeom prst="lef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Seta para a esquerda 26"/>
          <p:cNvSpPr/>
          <p:nvPr/>
        </p:nvSpPr>
        <p:spPr>
          <a:xfrm>
            <a:off x="7735343" y="1539339"/>
            <a:ext cx="591671" cy="167994"/>
          </a:xfrm>
          <a:prstGeom prst="lef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Seta para a esquerda 27"/>
          <p:cNvSpPr/>
          <p:nvPr/>
        </p:nvSpPr>
        <p:spPr>
          <a:xfrm>
            <a:off x="6982359" y="1552720"/>
            <a:ext cx="591671" cy="167994"/>
          </a:xfrm>
          <a:prstGeom prst="lef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 para a esquerda 28"/>
          <p:cNvSpPr/>
          <p:nvPr/>
        </p:nvSpPr>
        <p:spPr>
          <a:xfrm>
            <a:off x="8717547" y="5859134"/>
            <a:ext cx="591671" cy="167994"/>
          </a:xfrm>
          <a:prstGeom prst="lef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para a esquerda 29"/>
          <p:cNvSpPr/>
          <p:nvPr/>
        </p:nvSpPr>
        <p:spPr>
          <a:xfrm>
            <a:off x="7897302" y="5840074"/>
            <a:ext cx="591671" cy="167994"/>
          </a:xfrm>
          <a:prstGeom prst="lef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 para a esquerda 30"/>
          <p:cNvSpPr/>
          <p:nvPr/>
        </p:nvSpPr>
        <p:spPr>
          <a:xfrm>
            <a:off x="7027520" y="5840478"/>
            <a:ext cx="591671" cy="167994"/>
          </a:xfrm>
          <a:prstGeom prst="lef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 para a esquerda 31"/>
          <p:cNvSpPr/>
          <p:nvPr/>
        </p:nvSpPr>
        <p:spPr>
          <a:xfrm>
            <a:off x="6326112" y="5843357"/>
            <a:ext cx="591671" cy="167994"/>
          </a:xfrm>
          <a:prstGeom prst="lef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 para a esquerda 32"/>
          <p:cNvSpPr/>
          <p:nvPr/>
        </p:nvSpPr>
        <p:spPr>
          <a:xfrm>
            <a:off x="5576357" y="5862013"/>
            <a:ext cx="591671" cy="167994"/>
          </a:xfrm>
          <a:prstGeom prst="lef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 para cima 33"/>
          <p:cNvSpPr/>
          <p:nvPr/>
        </p:nvSpPr>
        <p:spPr>
          <a:xfrm>
            <a:off x="5369512" y="3459048"/>
            <a:ext cx="169077" cy="446152"/>
          </a:xfrm>
          <a:prstGeom prst="up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Seta para cima 34"/>
          <p:cNvSpPr/>
          <p:nvPr/>
        </p:nvSpPr>
        <p:spPr>
          <a:xfrm>
            <a:off x="5393538" y="4161029"/>
            <a:ext cx="169077" cy="446152"/>
          </a:xfrm>
          <a:prstGeom prst="up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Seta para cima 35"/>
          <p:cNvSpPr/>
          <p:nvPr/>
        </p:nvSpPr>
        <p:spPr>
          <a:xfrm>
            <a:off x="5386377" y="4780066"/>
            <a:ext cx="169077" cy="446152"/>
          </a:xfrm>
          <a:prstGeom prst="up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Seta para cima 36"/>
          <p:cNvSpPr/>
          <p:nvPr/>
        </p:nvSpPr>
        <p:spPr>
          <a:xfrm>
            <a:off x="5386376" y="5331426"/>
            <a:ext cx="169077" cy="446152"/>
          </a:xfrm>
          <a:prstGeom prst="up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Texto explicativo em seta para baixo 37"/>
          <p:cNvSpPr/>
          <p:nvPr/>
        </p:nvSpPr>
        <p:spPr>
          <a:xfrm>
            <a:off x="993669" y="1735401"/>
            <a:ext cx="1966099" cy="987138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1"/>
                </a:solidFill>
              </a:rPr>
              <a:t>COPOM</a:t>
            </a: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39" name="Retângulo de cantos arredondados 38"/>
          <p:cNvSpPr/>
          <p:nvPr/>
        </p:nvSpPr>
        <p:spPr>
          <a:xfrm>
            <a:off x="1016887" y="2772165"/>
            <a:ext cx="1942881" cy="831812"/>
          </a:xfrm>
          <a:prstGeom prst="roundRect">
            <a:avLst/>
          </a:prstGeom>
          <a:solidFill>
            <a:srgbClr val="70F5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1"/>
                </a:solidFill>
              </a:rPr>
              <a:t>SELEC META</a:t>
            </a: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149921" y="3749444"/>
            <a:ext cx="4401745" cy="11651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COPOM: 8 Reuniões ao ano. (Extra – Presidente Bacen)</a:t>
            </a:r>
          </a:p>
          <a:p>
            <a:r>
              <a:rPr lang="pt-BR" sz="1600" b="1" dirty="0">
                <a:solidFill>
                  <a:schemeClr val="tx1"/>
                </a:solidFill>
              </a:rPr>
              <a:t>Viés: Extinguido Dez/17.</a:t>
            </a:r>
          </a:p>
          <a:p>
            <a:r>
              <a:rPr lang="pt-BR" sz="1600" b="1" dirty="0" smtClean="0">
                <a:solidFill>
                  <a:schemeClr val="tx1"/>
                </a:solidFill>
              </a:rPr>
              <a:t>Ata: 6 dias úteis Português / 7 em Inglês</a:t>
            </a:r>
          </a:p>
          <a:p>
            <a:r>
              <a:rPr lang="pt-BR" sz="1600" b="1" dirty="0" smtClean="0">
                <a:solidFill>
                  <a:schemeClr val="tx1"/>
                </a:solidFill>
              </a:rPr>
              <a:t>Bacen: Carta aberta ao M. Economia (IPCA)</a:t>
            </a:r>
          </a:p>
        </p:txBody>
      </p:sp>
      <p:sp>
        <p:nvSpPr>
          <p:cNvPr id="41" name="Retângulo de cantos arredondados 40"/>
          <p:cNvSpPr/>
          <p:nvPr/>
        </p:nvSpPr>
        <p:spPr>
          <a:xfrm>
            <a:off x="240066" y="4994753"/>
            <a:ext cx="3792693" cy="9843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NÃO CONFUNDA</a:t>
            </a:r>
          </a:p>
          <a:p>
            <a:r>
              <a:rPr lang="pt-BR" b="1" dirty="0" smtClean="0">
                <a:solidFill>
                  <a:schemeClr val="tx1"/>
                </a:solidFill>
              </a:rPr>
              <a:t>COPOM = META TAXA DE JUROS</a:t>
            </a:r>
          </a:p>
          <a:p>
            <a:r>
              <a:rPr lang="pt-BR" b="1" dirty="0" smtClean="0">
                <a:solidFill>
                  <a:schemeClr val="tx1"/>
                </a:solidFill>
              </a:rPr>
              <a:t>CMN = META DE INFLAÇÃO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715576" y="1619987"/>
            <a:ext cx="417102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pt-BR" sz="3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Retângulo 41"/>
          <p:cNvSpPr/>
          <p:nvPr/>
        </p:nvSpPr>
        <p:spPr>
          <a:xfrm>
            <a:off x="9837450" y="1619987"/>
            <a:ext cx="401072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pt-BR" sz="3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9860729" y="4384105"/>
            <a:ext cx="38824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pt-BR" sz="3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809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80474" y="1933079"/>
            <a:ext cx="1183853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O IGP-M é formado por três indicadores de inflação. Assinale a alternativa que indica do maior para o menor os pesos desses indicadores na formação do IGP-M: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IPA, INCC, IPC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IPA, IPC, INCC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IPC, IPA, INCC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IPC, INCC, IPA</a:t>
            </a: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92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80474" y="1933079"/>
            <a:ext cx="1183853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O IGP-M é formado por três indicadores de inflação. Assinale a alternativa que indica do maior para o menor os pesos desses indicadores na formação do IGP-M: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IPA, INCC, IPC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IPA, IPC, INCC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IPC, IPA, INCC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IPC, INCC, IPA</a:t>
            </a: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169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80474" y="1933079"/>
            <a:ext cx="1183853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A taxa de juros utilizada para o cálculo da remuneração dos saldos das contas vinculadas ao Fundo de Garantia do Tempo de Serviço (FGTS) é a: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a) Taxa Básica Financeira.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b) Taxa Referencial.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c) Taxa Selic.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d) Taxa DI. 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172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80474" y="1933079"/>
            <a:ext cx="1183853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A taxa de juros utilizada para o cálculo da remuneração dos saldos das contas vinculadas ao Fundo de Garantia do Tempo de Serviço (FGTS) é a: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a) Taxa Básica Financeira. </a:t>
            </a:r>
          </a:p>
          <a:p>
            <a:pPr lvl="1">
              <a:lnSpc>
                <a:spcPct val="150000"/>
              </a:lnSpc>
            </a:pPr>
            <a:r>
              <a:rPr lang="pt-BR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b) Taxa Referencial.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c) Taxa Selic.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d) Taxa DI. 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826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80474" y="1933079"/>
            <a:ext cx="11838531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O índice de preços ao </a:t>
            </a:r>
            <a:r>
              <a:rPr lang="pt-BR" dirty="0" smtClean="0"/>
              <a:t>consumidor </a:t>
            </a:r>
            <a:r>
              <a:rPr lang="pt-BR" dirty="0"/>
              <a:t>- IPCA é um índice de preços: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a) calculado mensalmente pela Fundação Getúlio Vargas.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b) oficial utilizado como parâmetro para o sistema de metas de inflação do Brasil.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c) constituído a partir de pesquisas mensais realizadas nas regiões metropolitanas de São Paulo, Rio de Janeiro e Recife. 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d) universo de pesquisa composto por famílias com rendimentos monetários de um a dez salários mínimos. 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521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80474" y="1933079"/>
            <a:ext cx="11838531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latin typeface="+mn-lt"/>
              </a:rPr>
              <a:t>O índice de preços ao </a:t>
            </a:r>
            <a:r>
              <a:rPr lang="pt-BR" dirty="0" smtClean="0">
                <a:latin typeface="+mn-lt"/>
              </a:rPr>
              <a:t>consumidor </a:t>
            </a:r>
            <a:r>
              <a:rPr lang="pt-BR" dirty="0">
                <a:latin typeface="+mn-lt"/>
              </a:rPr>
              <a:t>- IPCA é um índice de preços: </a:t>
            </a:r>
          </a:p>
          <a:p>
            <a:pPr lvl="1">
              <a:lnSpc>
                <a:spcPct val="150000"/>
              </a:lnSpc>
            </a:pPr>
            <a:r>
              <a:rPr lang="pt-BR" dirty="0">
                <a:latin typeface="+mn-lt"/>
              </a:rPr>
              <a:t>a) calculado mensalmente pela Fundação Getúlio Vargas. </a:t>
            </a:r>
          </a:p>
          <a:p>
            <a:pPr lvl="1">
              <a:lnSpc>
                <a:spcPct val="150000"/>
              </a:lnSpc>
            </a:pPr>
            <a:r>
              <a:rPr lang="pt-BR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b) oficial utilizado como parâmetro para o sistema de metas de inflação do Brasil. </a:t>
            </a:r>
          </a:p>
          <a:p>
            <a:pPr lvl="1">
              <a:lnSpc>
                <a:spcPct val="150000"/>
              </a:lnSpc>
            </a:pPr>
            <a:r>
              <a:rPr lang="pt-BR" dirty="0">
                <a:latin typeface="+mn-lt"/>
              </a:rPr>
              <a:t>c) constituído a partir de pesquisas mensais realizadas nas regiões metropolitanas de São Paulo, Rio de Janeiro e Recife. </a:t>
            </a:r>
          </a:p>
          <a:p>
            <a:pPr lvl="1">
              <a:lnSpc>
                <a:spcPct val="150000"/>
              </a:lnSpc>
            </a:pPr>
            <a:r>
              <a:rPr lang="pt-BR" dirty="0">
                <a:latin typeface="+mn-lt"/>
              </a:rPr>
              <a:t>d) universo de pesquisa composto por famílias com rendimentos monetários de um a dez salários mínimos. 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560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23568" y="1076211"/>
            <a:ext cx="11895794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rgbClr val="0070C0"/>
                </a:solidFill>
                <a:latin typeface="+mn-lt"/>
              </a:rPr>
              <a:t>POLÍTICA MONETÁRIA</a:t>
            </a:r>
          </a:p>
          <a:p>
            <a:pPr algn="just">
              <a:lnSpc>
                <a:spcPct val="150000"/>
              </a:lnSpc>
            </a:pPr>
            <a:r>
              <a:rPr lang="pt-BR" b="1" dirty="0" smtClean="0"/>
              <a:t>Instrumentos: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rgbClr val="FF0000"/>
                </a:solidFill>
              </a:rPr>
              <a:t>Deposito Compulsório</a:t>
            </a:r>
          </a:p>
          <a:p>
            <a:pPr algn="just">
              <a:lnSpc>
                <a:spcPct val="150000"/>
              </a:lnSpc>
            </a:pPr>
            <a:r>
              <a:rPr lang="pt-BR" b="1" dirty="0" smtClean="0"/>
              <a:t>Importante: </a:t>
            </a:r>
            <a:r>
              <a:rPr lang="pt-PT" dirty="0"/>
              <a:t>Uma </a:t>
            </a:r>
            <a:r>
              <a:rPr lang="pt-PT" b="1" dirty="0" smtClean="0"/>
              <a:t>ELEVAÇÃO </a:t>
            </a:r>
            <a:r>
              <a:rPr lang="pt-PT" dirty="0"/>
              <a:t>na alíquota do depósito compulsório provoca uma </a:t>
            </a:r>
            <a:r>
              <a:rPr lang="pt-PT" b="1" dirty="0" smtClean="0"/>
              <a:t>REDUÇÃO </a:t>
            </a:r>
            <a:r>
              <a:rPr lang="pt-PT" dirty="0" smtClean="0"/>
              <a:t>da </a:t>
            </a:r>
            <a:r>
              <a:rPr lang="pt-PT" b="1" dirty="0" smtClean="0"/>
              <a:t>LIQUIDEZ</a:t>
            </a:r>
            <a:endParaRPr lang="pt-BR" dirty="0"/>
          </a:p>
          <a:p>
            <a:pPr algn="just">
              <a:lnSpc>
                <a:spcPct val="150000"/>
              </a:lnSpc>
            </a:pPr>
            <a:r>
              <a:rPr lang="pt-PT" dirty="0"/>
              <a:t>e uma </a:t>
            </a:r>
            <a:r>
              <a:rPr lang="pt-PT" b="1" dirty="0" smtClean="0"/>
              <a:t>ELEVAÇÃO </a:t>
            </a:r>
            <a:r>
              <a:rPr lang="pt-PT" dirty="0" smtClean="0"/>
              <a:t>nas </a:t>
            </a:r>
            <a:r>
              <a:rPr lang="pt-PT" b="1" dirty="0" smtClean="0"/>
              <a:t>TAXAS DE JUROS</a:t>
            </a:r>
            <a:r>
              <a:rPr lang="pt-PT" dirty="0" smtClean="0"/>
              <a:t>.</a:t>
            </a:r>
            <a:endParaRPr lang="pt-BR" dirty="0"/>
          </a:p>
          <a:p>
            <a:pPr algn="just">
              <a:lnSpc>
                <a:spcPct val="150000"/>
              </a:lnSpc>
            </a:pPr>
            <a:endParaRPr lang="pt-BR" sz="5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rgbClr val="FF0000"/>
                </a:solidFill>
              </a:rPr>
              <a:t>Operações de Redesconto (Taxa de Redesconto)</a:t>
            </a:r>
          </a:p>
          <a:p>
            <a:pPr algn="just">
              <a:lnSpc>
                <a:spcPct val="150000"/>
              </a:lnSpc>
            </a:pPr>
            <a:r>
              <a:rPr lang="pt-BR" b="1" dirty="0" smtClean="0"/>
              <a:t>Bacen empresta dinheiro </a:t>
            </a:r>
            <a:r>
              <a:rPr lang="pt-BR" dirty="0" smtClean="0"/>
              <a:t>aos bancos comerciais (em geral empréstimos de curto prazo)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5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rgbClr val="FF0000"/>
                </a:solidFill>
              </a:rPr>
              <a:t>Open Market (operações de mercado aberto)</a:t>
            </a:r>
            <a:endParaRPr lang="pt-BR" b="1" dirty="0" smtClean="0"/>
          </a:p>
          <a:p>
            <a:pPr algn="just">
              <a:lnSpc>
                <a:spcPct val="150000"/>
              </a:lnSpc>
            </a:pPr>
            <a:r>
              <a:rPr lang="pt-BR" dirty="0" smtClean="0"/>
              <a:t>BACEN compra e venda de TPF.</a:t>
            </a:r>
          </a:p>
          <a:p>
            <a:pPr algn="just">
              <a:lnSpc>
                <a:spcPct val="150000"/>
              </a:lnSpc>
            </a:pPr>
            <a:r>
              <a:rPr lang="pt-BR" b="1" dirty="0" smtClean="0"/>
              <a:t>Importante: </a:t>
            </a:r>
            <a:r>
              <a:rPr lang="pt-BR" dirty="0" smtClean="0"/>
              <a:t>É  instrumento </a:t>
            </a:r>
            <a:r>
              <a:rPr lang="pt-BR" b="1" dirty="0" smtClean="0"/>
              <a:t>mais ágil e eficaz</a:t>
            </a:r>
            <a:r>
              <a:rPr lang="pt-BR" dirty="0" smtClean="0"/>
              <a:t>. Pode ter resultado </a:t>
            </a:r>
            <a:r>
              <a:rPr lang="pt-BR" b="1" dirty="0" smtClean="0"/>
              <a:t>imediato e confiável</a:t>
            </a:r>
            <a:r>
              <a:rPr lang="pt-BR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pt-BR" sz="500" dirty="0"/>
          </a:p>
          <a:p>
            <a:pPr algn="just">
              <a:lnSpc>
                <a:spcPct val="150000"/>
              </a:lnSpc>
            </a:pPr>
            <a:r>
              <a:rPr lang="pt-BR" dirty="0" smtClean="0"/>
              <a:t>Consequências da Política Monetária  (Liquidez, Inflação, PIB) – Oferta / Demanda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164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pic>
        <p:nvPicPr>
          <p:cNvPr id="10" name="Imagem 9"/>
          <p:cNvPicPr/>
          <p:nvPr/>
        </p:nvPicPr>
        <p:blipFill rotWithShape="1">
          <a:blip r:embed="rId4"/>
          <a:srcRect l="3045" t="33165" r="24058" b="5236"/>
          <a:stretch/>
        </p:blipFill>
        <p:spPr bwMode="auto">
          <a:xfrm>
            <a:off x="553451" y="1696452"/>
            <a:ext cx="5751095" cy="3236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m 10"/>
          <p:cNvPicPr/>
          <p:nvPr/>
        </p:nvPicPr>
        <p:blipFill rotWithShape="1">
          <a:blip r:embed="rId5"/>
          <a:srcRect l="8563" t="20305" r="28620" b="15032"/>
          <a:stretch/>
        </p:blipFill>
        <p:spPr bwMode="auto">
          <a:xfrm>
            <a:off x="6304547" y="1696452"/>
            <a:ext cx="5489910" cy="3236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8799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868" y="6030931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564" y="6030931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36884" y="1152525"/>
            <a:ext cx="114575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rgbClr val="0070C0"/>
                </a:solidFill>
                <a:latin typeface="+mn-lt"/>
              </a:rPr>
              <a:t>Política Fiscal</a:t>
            </a:r>
          </a:p>
          <a:p>
            <a:pPr>
              <a:lnSpc>
                <a:spcPct val="150000"/>
              </a:lnSpc>
            </a:pPr>
            <a:r>
              <a:rPr lang="pt-PT" dirty="0" smtClean="0"/>
              <a:t>Conjunto de medidas adotadas pelo Governo, dentro do orçamento do Estado, que visam obter as rendas indispensáveis à satisfação das despesas públicas.</a:t>
            </a:r>
            <a:endParaRPr lang="pt-BR" dirty="0" smtClean="0"/>
          </a:p>
          <a:p>
            <a:pPr>
              <a:lnSpc>
                <a:spcPct val="150000"/>
              </a:lnSpc>
            </a:pPr>
            <a:r>
              <a:rPr lang="pt-PT" dirty="0" smtClean="0"/>
              <a:t>Chamamos </a:t>
            </a:r>
            <a:r>
              <a:rPr lang="pt-PT" dirty="0"/>
              <a:t>de política fiscal as decisões do governo sobre como e quando irá arrecadar de tributos (impostos, taxas e contribuições) e sobre quanto e de que forma irá gastar os recursos disponíveis.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703381" y="3149775"/>
            <a:ext cx="10466363" cy="27939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reto 10"/>
          <p:cNvCxnSpPr/>
          <p:nvPr/>
        </p:nvCxnSpPr>
        <p:spPr>
          <a:xfrm flipV="1">
            <a:off x="689314" y="4261783"/>
            <a:ext cx="10466363" cy="14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V="1">
            <a:off x="689313" y="5126499"/>
            <a:ext cx="10466363" cy="14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de cantos arredondados 12"/>
          <p:cNvSpPr/>
          <p:nvPr/>
        </p:nvSpPr>
        <p:spPr>
          <a:xfrm>
            <a:off x="1470013" y="3387710"/>
            <a:ext cx="2278966" cy="5900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RECEITA DE IMPOSTOS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4718856" y="3377404"/>
            <a:ext cx="2194559" cy="5900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DESPESAS NÃO FINANCEIRAS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7758333" y="3381421"/>
            <a:ext cx="2384473" cy="5900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SUPERÁVIT / DÉFICIT PRIMÁRIO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16" name="Menos 15"/>
          <p:cNvSpPr/>
          <p:nvPr/>
        </p:nvSpPr>
        <p:spPr>
          <a:xfrm>
            <a:off x="4013736" y="3525862"/>
            <a:ext cx="407963" cy="30203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Igual 16"/>
          <p:cNvSpPr/>
          <p:nvPr/>
        </p:nvSpPr>
        <p:spPr>
          <a:xfrm>
            <a:off x="7006589" y="3514069"/>
            <a:ext cx="592604" cy="23416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8" name="Retângulo de cantos arredondados 17"/>
          <p:cNvSpPr/>
          <p:nvPr/>
        </p:nvSpPr>
        <p:spPr>
          <a:xfrm>
            <a:off x="7548196" y="4447189"/>
            <a:ext cx="2594610" cy="5900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PAGAMENTO DE JUROS SOBRE A DÍVIDA PÚBLICA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19" name="Menos 18"/>
          <p:cNvSpPr/>
          <p:nvPr/>
        </p:nvSpPr>
        <p:spPr>
          <a:xfrm>
            <a:off x="6943426" y="4529392"/>
            <a:ext cx="407963" cy="30203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7571333" y="5233106"/>
            <a:ext cx="2594610" cy="5900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SUPERÁVIT</a:t>
            </a:r>
          </a:p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DÉFICIT NOMINAL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99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72" y="6120428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565" y="6120428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18867" y="1152525"/>
            <a:ext cx="11873133" cy="503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0070C0"/>
                </a:solidFill>
              </a:rPr>
              <a:t>POLÍTICA CAMBIAL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Política federal que orienta o comportamento do mercado de câmbio e da taxa de câmbio</a:t>
            </a:r>
            <a:endParaRPr lang="pt-BR" sz="1600" dirty="0"/>
          </a:p>
          <a:p>
            <a:pPr lvl="0" algn="just">
              <a:lnSpc>
                <a:spcPct val="150000"/>
              </a:lnSpc>
            </a:pPr>
            <a:r>
              <a:rPr lang="pt-PT" sz="1600" dirty="0"/>
              <a:t>O Brasil adota um regime de Política Cambial </a:t>
            </a:r>
            <a:r>
              <a:rPr lang="pt-PT" sz="1600" b="1" dirty="0"/>
              <a:t>Flutuante SUJA </a:t>
            </a:r>
            <a:r>
              <a:rPr lang="pt-PT" sz="1600" dirty="0"/>
              <a:t>sem Banda Cambial.</a:t>
            </a:r>
            <a:endParaRPr lang="pt-BR" sz="1600" dirty="0"/>
          </a:p>
          <a:p>
            <a:pPr lvl="0" algn="just">
              <a:lnSpc>
                <a:spcPct val="150000"/>
              </a:lnSpc>
            </a:pPr>
            <a:r>
              <a:rPr lang="pt-PT" sz="1600" dirty="0"/>
              <a:t>Em um regime de taxas </a:t>
            </a:r>
            <a:r>
              <a:rPr lang="pt-PT" sz="1600" b="1" dirty="0"/>
              <a:t>perfeitamente flutuantes </a:t>
            </a:r>
            <a:r>
              <a:rPr lang="pt-PT" sz="1600" dirty="0"/>
              <a:t>o Bacen não intervém no mercado, permanecendo inalterado as reservas </a:t>
            </a:r>
            <a:r>
              <a:rPr lang="pt-PT" sz="1600" dirty="0" smtClean="0"/>
              <a:t>internacionais.</a:t>
            </a:r>
          </a:p>
          <a:p>
            <a:pPr lvl="0" algn="ctr">
              <a:lnSpc>
                <a:spcPct val="150000"/>
              </a:lnSpc>
            </a:pPr>
            <a:r>
              <a:rPr lang="pt-PT" sz="2000" b="1" dirty="0" smtClean="0">
                <a:solidFill>
                  <a:srgbClr val="0070C0"/>
                </a:solidFill>
              </a:rPr>
              <a:t>TAXA DE CÂMBIO</a:t>
            </a:r>
          </a:p>
          <a:p>
            <a:pPr algn="just">
              <a:lnSpc>
                <a:spcPct val="150000"/>
              </a:lnSpc>
            </a:pPr>
            <a:r>
              <a:rPr lang="pt-BR" sz="1600" dirty="0"/>
              <a:t>Taxa de câmbio é o preço de uma moeda estrangeira medido em unidades ou frações (centavos) da moeda nacional. Por exemplo, se a taxa de câmbio do dólar é 3,10, significa que um dólar dos Estados Unidos custa R$ 3,10. A taxa de câmbio reflete, assim, o custo de uma moeda em relação à outra</a:t>
            </a:r>
            <a:r>
              <a:rPr lang="pt-BR" sz="1600" dirty="0" smtClean="0"/>
              <a:t>. (Definição do BACEN)</a:t>
            </a:r>
          </a:p>
          <a:p>
            <a:pPr algn="just">
              <a:lnSpc>
                <a:spcPct val="150000"/>
              </a:lnSpc>
            </a:pPr>
            <a:endParaRPr lang="pt-BR" sz="500" b="1" dirty="0"/>
          </a:p>
          <a:p>
            <a:pPr algn="just">
              <a:lnSpc>
                <a:spcPct val="150000"/>
              </a:lnSpc>
            </a:pPr>
            <a:r>
              <a:rPr lang="pt-PT" sz="1600" b="1" dirty="0" smtClean="0"/>
              <a:t>PTAX </a:t>
            </a:r>
            <a:r>
              <a:rPr lang="pt-PT" sz="1600" dirty="0"/>
              <a:t>é a taxa que expressa à média das taxas de câmbio praticada no mercado interbancário. Divulgada pelo </a:t>
            </a:r>
            <a:r>
              <a:rPr lang="pt-PT" sz="1600" dirty="0" smtClean="0"/>
              <a:t>BACEN</a:t>
            </a:r>
          </a:p>
          <a:p>
            <a:pPr algn="just">
              <a:lnSpc>
                <a:spcPct val="150000"/>
              </a:lnSpc>
            </a:pPr>
            <a:r>
              <a:rPr lang="pt-PT" sz="1600" dirty="0" smtClean="0"/>
              <a:t>TODAS </a:t>
            </a:r>
            <a:r>
              <a:rPr lang="pt-PT" sz="1600" dirty="0"/>
              <a:t>as operações devem ter registro OBRIGATÓRIO no SISBACEN pelas instituições autorizadas por ele a </a:t>
            </a:r>
            <a:r>
              <a:rPr lang="pt-PT" sz="1600" dirty="0" smtClean="0"/>
              <a:t>atuar.</a:t>
            </a:r>
            <a:endParaRPr lang="pt-BR" sz="1600" dirty="0"/>
          </a:p>
          <a:p>
            <a:pPr algn="just">
              <a:lnSpc>
                <a:spcPct val="150000"/>
              </a:lnSpc>
            </a:pPr>
            <a:r>
              <a:rPr lang="pt-PT" sz="1600" b="1" dirty="0" smtClean="0"/>
              <a:t>DÓLAR </a:t>
            </a:r>
            <a:r>
              <a:rPr lang="pt-PT" sz="1600" b="1" i="1" dirty="0"/>
              <a:t>Spot: </a:t>
            </a:r>
            <a:r>
              <a:rPr lang="pt-PT" sz="1600" dirty="0"/>
              <a:t>Taxa à </a:t>
            </a:r>
            <a:r>
              <a:rPr lang="pt-PT" sz="1600" dirty="0" smtClean="0"/>
              <a:t>vista</a:t>
            </a:r>
            <a:endParaRPr lang="pt-BR" sz="1600" dirty="0"/>
          </a:p>
          <a:p>
            <a:pPr algn="just">
              <a:lnSpc>
                <a:spcPct val="150000"/>
              </a:lnSpc>
            </a:pPr>
            <a:r>
              <a:rPr lang="pt-PT" sz="1600" b="1" dirty="0" smtClean="0"/>
              <a:t>DÓLAR </a:t>
            </a:r>
            <a:r>
              <a:rPr lang="pt-PT" sz="1600" b="1" dirty="0"/>
              <a:t>forward: </a:t>
            </a:r>
            <a:r>
              <a:rPr lang="pt-PT" sz="1600" dirty="0"/>
              <a:t>Taxa negociada no mercado futuro (Contratos a termo</a:t>
            </a:r>
            <a:r>
              <a:rPr lang="pt-PT" sz="1600" dirty="0" smtClean="0"/>
              <a:t>)</a:t>
            </a:r>
            <a:endParaRPr lang="pt-BR" sz="1600" dirty="0"/>
          </a:p>
          <a:p>
            <a:pPr lvl="0" algn="just">
              <a:lnSpc>
                <a:spcPct val="150000"/>
              </a:lnSpc>
            </a:pPr>
            <a:r>
              <a:rPr lang="pt-BR" sz="1600" b="1" dirty="0" smtClean="0"/>
              <a:t>SISBACEN: </a:t>
            </a:r>
            <a:r>
              <a:rPr lang="pt-BR" sz="1600" dirty="0" smtClean="0"/>
              <a:t>Sistema </a:t>
            </a:r>
            <a:r>
              <a:rPr lang="pt-BR" sz="1600" dirty="0"/>
              <a:t>I</a:t>
            </a:r>
            <a:r>
              <a:rPr lang="pt-BR" sz="1600" dirty="0" smtClean="0"/>
              <a:t>ntegrado </a:t>
            </a:r>
            <a:r>
              <a:rPr lang="pt-BR" sz="1600" dirty="0"/>
              <a:t>ao Banco Central (BACEN) que centraliza todos as informações financeiras no </a:t>
            </a:r>
            <a:r>
              <a:rPr lang="pt-BR" sz="1600" dirty="0" smtClean="0"/>
              <a:t>país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97460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11079" y="2412678"/>
            <a:ext cx="11369842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É responsável por conduzir a Política Monetária: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BACEN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CVM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CMN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ANBIMA</a:t>
            </a:r>
          </a:p>
        </p:txBody>
      </p:sp>
    </p:spTree>
    <p:extLst>
      <p:ext uri="{BB962C8B-B14F-4D97-AF65-F5344CB8AC3E}">
        <p14:creationId xmlns:p14="http://schemas.microsoft.com/office/powerpoint/2010/main" val="358467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11079" y="2412678"/>
            <a:ext cx="11369842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É responsável por conduzir a Política Monetária: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t-BR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BACEN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CVM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CMN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t-BR" dirty="0">
                <a:ea typeface="Calibri" panose="020F0502020204030204" pitchFamily="34" charset="0"/>
                <a:cs typeface="Times New Roman" panose="02020603050405020304" pitchFamily="18" charset="0"/>
              </a:rPr>
              <a:t>ANBIMA</a:t>
            </a:r>
          </a:p>
        </p:txBody>
      </p:sp>
    </p:spTree>
    <p:extLst>
      <p:ext uri="{BB962C8B-B14F-4D97-AF65-F5344CB8AC3E}">
        <p14:creationId xmlns:p14="http://schemas.microsoft.com/office/powerpoint/2010/main" val="202184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11079" y="2412678"/>
            <a:ext cx="1136984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</a:rPr>
              <a:t>Instrumento utilizado pelo Banco Central para controlar a liquidez do mercado financeiro, e com uma visão expansionista: </a:t>
            </a:r>
          </a:p>
          <a:p>
            <a:pPr lvl="1"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</a:rPr>
              <a:t>a) Política Monetária, diminuindo a taxa do depósito compulsório. </a:t>
            </a:r>
          </a:p>
          <a:p>
            <a:pPr lvl="1"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</a:rPr>
              <a:t>b) Política Monetária, aumentando a taxa de redesconto. </a:t>
            </a:r>
          </a:p>
          <a:p>
            <a:pPr lvl="1"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</a:rPr>
              <a:t>c) Política Fiscal, diminuindo os gastos. </a:t>
            </a:r>
          </a:p>
          <a:p>
            <a:pPr lvl="1"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</a:rPr>
              <a:t>d) Política Fiscal, diminuindo os impostos. </a:t>
            </a:r>
            <a:endParaRPr lang="pt-BR" dirty="0"/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pt-B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91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11079" y="2412678"/>
            <a:ext cx="1136984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</a:rPr>
              <a:t>Instrumento utilizado pelo Banco Central para controlar a liquidez do mercado financeiro, e com uma visão expansionista: </a:t>
            </a:r>
          </a:p>
          <a:p>
            <a:pPr lvl="1">
              <a:lnSpc>
                <a:spcPct val="150000"/>
              </a:lnSpc>
            </a:pPr>
            <a:r>
              <a:rPr lang="pt-BR" b="1" dirty="0">
                <a:solidFill>
                  <a:srgbClr val="000000"/>
                </a:solidFill>
              </a:rPr>
              <a:t>a) </a:t>
            </a:r>
            <a:r>
              <a:rPr lang="pt-BR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Política Monetária, diminuindo a taxa do depósito compulsório. </a:t>
            </a:r>
          </a:p>
          <a:p>
            <a:pPr lvl="1"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</a:rPr>
              <a:t>b) Política Monetária, aumentando a taxa de redesconto. </a:t>
            </a:r>
          </a:p>
          <a:p>
            <a:pPr lvl="1"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</a:rPr>
              <a:t>c) Política Fiscal, diminuindo os gastos. </a:t>
            </a:r>
          </a:p>
          <a:p>
            <a:pPr lvl="1"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</a:rPr>
              <a:t>d) Política Fiscal, diminuindo os impostos. </a:t>
            </a:r>
            <a:endParaRPr lang="pt-BR" dirty="0"/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pt-B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73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70C0"/>
                </a:solidFill>
                <a:latin typeface="+mn-lt"/>
              </a:rPr>
              <a:t>TAXA DE JUROS NOMINAL X TAXA DE JUROS REAL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7450" y="2943262"/>
            <a:ext cx="6325603" cy="81102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2981" y="4063586"/>
            <a:ext cx="4774540" cy="730587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537411" y="2035933"/>
            <a:ext cx="11794957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 smtClean="0">
                <a:latin typeface="+mn-lt"/>
              </a:rPr>
              <a:t>TAXA NOMINAL: 15%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00" dirty="0" smtClean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 smtClean="0">
                <a:latin typeface="+mn-lt"/>
              </a:rPr>
              <a:t>TAXA REAL: 9%</a:t>
            </a:r>
            <a:r>
              <a:rPr lang="pt-BR" b="1" dirty="0" smtClean="0">
                <a:latin typeface="+mn-lt"/>
              </a:rPr>
              <a:t> </a:t>
            </a:r>
            <a:endParaRPr lang="pt-BR" b="1" dirty="0">
              <a:latin typeface="+mn-lt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53215" y="4794173"/>
            <a:ext cx="11369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 smtClean="0"/>
              <a:t>O ganho nominal pode ser igual ao ganho real, quando a inflação for zero.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O ganho real pode ser superior ao ganho nominal, quando houver deflação.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372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24615" y="2212678"/>
            <a:ext cx="11369842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Em um cenário com inflação positiva, a taxa real será: </a:t>
            </a:r>
          </a:p>
          <a:p>
            <a:pPr>
              <a:lnSpc>
                <a:spcPct val="150000"/>
              </a:lnSpc>
            </a:pPr>
            <a:r>
              <a:rPr lang="pt-BR" b="1" dirty="0"/>
              <a:t>a) </a:t>
            </a:r>
            <a:r>
              <a:rPr lang="pt-BR" dirty="0"/>
              <a:t>Sempre menor que a taxa nominal. </a:t>
            </a:r>
          </a:p>
          <a:p>
            <a:pPr>
              <a:lnSpc>
                <a:spcPct val="150000"/>
              </a:lnSpc>
            </a:pPr>
            <a:r>
              <a:rPr lang="pt-BR" b="1" dirty="0"/>
              <a:t>b) </a:t>
            </a:r>
            <a:r>
              <a:rPr lang="pt-BR" dirty="0"/>
              <a:t>Sempre maior que a taxa nominal. </a:t>
            </a:r>
          </a:p>
          <a:p>
            <a:pPr>
              <a:lnSpc>
                <a:spcPct val="150000"/>
              </a:lnSpc>
            </a:pPr>
            <a:r>
              <a:rPr lang="pt-BR" b="1" dirty="0"/>
              <a:t>c) </a:t>
            </a:r>
            <a:r>
              <a:rPr lang="pt-BR" dirty="0"/>
              <a:t>Igual à taxa nominal. </a:t>
            </a:r>
          </a:p>
          <a:p>
            <a:pPr>
              <a:lnSpc>
                <a:spcPct val="150000"/>
              </a:lnSpc>
            </a:pPr>
            <a:r>
              <a:rPr lang="pt-BR" b="1" dirty="0"/>
              <a:t>d) </a:t>
            </a:r>
            <a:r>
              <a:rPr lang="pt-BR" dirty="0"/>
              <a:t>Igual a zero. 	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pt-B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42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24615" y="2212678"/>
            <a:ext cx="113698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Em um cenário com inflação positiva, a taxa real será: </a:t>
            </a:r>
          </a:p>
          <a:p>
            <a:pPr>
              <a:lnSpc>
                <a:spcPct val="150000"/>
              </a:lnSpc>
            </a:pPr>
            <a:r>
              <a:rPr lang="pt-BR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a) Sempre menor que a taxa nominal. </a:t>
            </a:r>
          </a:p>
          <a:p>
            <a:pPr>
              <a:lnSpc>
                <a:spcPct val="150000"/>
              </a:lnSpc>
            </a:pPr>
            <a:r>
              <a:rPr lang="pt-BR" b="1" dirty="0"/>
              <a:t>b) </a:t>
            </a:r>
            <a:r>
              <a:rPr lang="pt-BR" dirty="0"/>
              <a:t>Sempre maior que a taxa nominal. </a:t>
            </a:r>
          </a:p>
          <a:p>
            <a:pPr>
              <a:lnSpc>
                <a:spcPct val="150000"/>
              </a:lnSpc>
            </a:pPr>
            <a:r>
              <a:rPr lang="pt-BR" b="1" dirty="0"/>
              <a:t>c) </a:t>
            </a:r>
            <a:r>
              <a:rPr lang="pt-BR" dirty="0"/>
              <a:t>Igual à taxa nominal. </a:t>
            </a:r>
          </a:p>
          <a:p>
            <a:pPr>
              <a:lnSpc>
                <a:spcPct val="150000"/>
              </a:lnSpc>
            </a:pPr>
            <a:r>
              <a:rPr lang="pt-BR" b="1" dirty="0"/>
              <a:t>d) </a:t>
            </a:r>
            <a:r>
              <a:rPr lang="pt-BR" dirty="0"/>
              <a:t>Igual a zero. 	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pt-B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7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70C0"/>
                </a:solidFill>
                <a:latin typeface="+mn-lt"/>
              </a:rPr>
              <a:t>CAPITALIZAÇÃO SIMPLES X CAPITALIZAÇÃO COMPOSTA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28100" y="2019932"/>
            <a:ext cx="117949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smtClean="0">
                <a:latin typeface="+mn-lt"/>
              </a:rPr>
              <a:t>Capitalização Simples: </a:t>
            </a:r>
            <a:r>
              <a:rPr lang="pt-BR" dirty="0" smtClean="0">
                <a:latin typeface="+mn-lt"/>
              </a:rPr>
              <a:t>juros incidem apenas sobre o capital. “Não possui juros sobre juros”.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28100" y="3020280"/>
            <a:ext cx="117949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latin typeface="+mn-lt"/>
              </a:rPr>
              <a:t>FV = PV (1 + i x n)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397044" y="3609344"/>
            <a:ext cx="115142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smtClean="0">
                <a:latin typeface="+mn-lt"/>
              </a:rPr>
              <a:t>FV: </a:t>
            </a:r>
            <a:r>
              <a:rPr lang="pt-BR" dirty="0" smtClean="0">
                <a:latin typeface="+mn-lt"/>
              </a:rPr>
              <a:t>Valor Futuro (Montante)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smtClean="0">
                <a:latin typeface="+mn-lt"/>
              </a:rPr>
              <a:t>PV: </a:t>
            </a:r>
            <a:r>
              <a:rPr lang="pt-BR" dirty="0" smtClean="0">
                <a:latin typeface="+mn-lt"/>
              </a:rPr>
              <a:t>Valor Presente (Capital)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smtClean="0">
                <a:latin typeface="+mn-lt"/>
              </a:rPr>
              <a:t>i: </a:t>
            </a:r>
            <a:r>
              <a:rPr lang="pt-BR" dirty="0" smtClean="0">
                <a:latin typeface="+mn-lt"/>
              </a:rPr>
              <a:t>Taxa de Juros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smtClean="0">
                <a:latin typeface="+mn-lt"/>
              </a:rPr>
              <a:t>n: </a:t>
            </a:r>
            <a:r>
              <a:rPr lang="pt-BR" dirty="0" smtClean="0">
                <a:latin typeface="+mn-lt"/>
              </a:rPr>
              <a:t>Período em que a taxa será capitalizada</a:t>
            </a:r>
          </a:p>
        </p:txBody>
      </p:sp>
    </p:spTree>
    <p:extLst>
      <p:ext uri="{BB962C8B-B14F-4D97-AF65-F5344CB8AC3E}">
        <p14:creationId xmlns:p14="http://schemas.microsoft.com/office/powerpoint/2010/main" val="30524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70C0"/>
                </a:solidFill>
                <a:latin typeface="+mn-lt"/>
              </a:rPr>
              <a:t>CAPITALIZAÇÃO SIMPLES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21607" y="2151123"/>
            <a:ext cx="11372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</a:rPr>
              <a:t>Exemplo 1</a:t>
            </a:r>
          </a:p>
          <a:p>
            <a:r>
              <a:rPr lang="pt-BR" dirty="0" smtClean="0">
                <a:solidFill>
                  <a:srgbClr val="000000"/>
                </a:solidFill>
              </a:rPr>
              <a:t>Qual </a:t>
            </a:r>
            <a:r>
              <a:rPr lang="pt-BR" dirty="0">
                <a:solidFill>
                  <a:srgbClr val="000000"/>
                </a:solidFill>
              </a:rPr>
              <a:t>o montante produzido por um investimento de R$ 10.000,00 aplicados a uma taxa de 1% ao mês após dez meses? </a:t>
            </a:r>
            <a:endParaRPr lang="pt-BR" dirty="0" smtClean="0">
              <a:solidFill>
                <a:srgbClr val="000000"/>
              </a:solidFill>
            </a:endParaRPr>
          </a:p>
          <a:p>
            <a:endParaRPr lang="pt-BR" dirty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FV= 10.000 (1 + 0,01 X 10)</a:t>
            </a:r>
            <a:endParaRPr lang="pt-BR" baseline="30000" dirty="0" smtClean="0">
              <a:solidFill>
                <a:srgbClr val="000000"/>
              </a:solidFill>
            </a:endParaRPr>
          </a:p>
          <a:p>
            <a:r>
              <a:rPr lang="pt-BR" dirty="0" smtClean="0"/>
              <a:t>FV= 11.000,00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409575" y="3927695"/>
            <a:ext cx="11372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</a:rPr>
              <a:t>Exemplo 2</a:t>
            </a:r>
          </a:p>
          <a:p>
            <a:r>
              <a:rPr lang="pt-BR" dirty="0" smtClean="0">
                <a:solidFill>
                  <a:srgbClr val="000000"/>
                </a:solidFill>
              </a:rPr>
              <a:t>Qual </a:t>
            </a:r>
            <a:r>
              <a:rPr lang="pt-BR" dirty="0">
                <a:solidFill>
                  <a:srgbClr val="000000"/>
                </a:solidFill>
              </a:rPr>
              <a:t>o montante produzido por um investimento de R$ 10.000,00 aplicados a uma taxa de </a:t>
            </a:r>
            <a:r>
              <a:rPr lang="pt-BR" dirty="0" smtClean="0">
                <a:solidFill>
                  <a:srgbClr val="000000"/>
                </a:solidFill>
              </a:rPr>
              <a:t>12% ao ano após seis meses? </a:t>
            </a:r>
          </a:p>
          <a:p>
            <a:endParaRPr lang="pt-BR" dirty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FV= 10.000 (1 + 0,12 X 6/12)</a:t>
            </a:r>
            <a:endParaRPr lang="pt-BR" baseline="30000" dirty="0" smtClean="0">
              <a:solidFill>
                <a:srgbClr val="000000"/>
              </a:solidFill>
            </a:endParaRPr>
          </a:p>
          <a:p>
            <a:r>
              <a:rPr lang="pt-BR" dirty="0" smtClean="0"/>
              <a:t>FV= 10.600,00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043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70C0"/>
                </a:solidFill>
                <a:latin typeface="+mn-lt"/>
              </a:rPr>
              <a:t>CAPITALIZAÇÃO SIMPLES X CAPITALIZAÇÃO COMPOSTA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28100" y="2019932"/>
            <a:ext cx="11794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 smtClean="0">
                <a:latin typeface="+mn-lt"/>
              </a:rPr>
              <a:t>Capitalização </a:t>
            </a:r>
            <a:r>
              <a:rPr lang="pt-BR" dirty="0" smtClean="0">
                <a:latin typeface="+mn-lt"/>
              </a:rPr>
              <a:t>Composta: os juros incidem sobre o capital acrescidos dos juros do período anterior. Existe cobrança de “juros sobre juros”.</a:t>
            </a:r>
            <a:endParaRPr lang="pt-BR" b="1" dirty="0">
              <a:latin typeface="+mn-lt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28100" y="3020280"/>
            <a:ext cx="117949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latin typeface="+mn-lt"/>
              </a:rPr>
              <a:t>FV = PV (1 + i )</a:t>
            </a:r>
            <a:r>
              <a:rPr lang="pt-BR" sz="2000" b="1" baseline="50000" dirty="0" smtClean="0">
                <a:latin typeface="+mn-lt"/>
              </a:rPr>
              <a:t>n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397044" y="3609344"/>
            <a:ext cx="115142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smtClean="0">
                <a:latin typeface="+mn-lt"/>
              </a:rPr>
              <a:t>FV: </a:t>
            </a:r>
            <a:r>
              <a:rPr lang="pt-BR" dirty="0" smtClean="0">
                <a:latin typeface="+mn-lt"/>
              </a:rPr>
              <a:t>Valor Futuro (Montante)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smtClean="0">
                <a:latin typeface="+mn-lt"/>
              </a:rPr>
              <a:t>PV: </a:t>
            </a:r>
            <a:r>
              <a:rPr lang="pt-BR" dirty="0" smtClean="0">
                <a:latin typeface="+mn-lt"/>
              </a:rPr>
              <a:t>Valor Presente (Capital)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smtClean="0">
                <a:latin typeface="+mn-lt"/>
              </a:rPr>
              <a:t>i: </a:t>
            </a:r>
            <a:r>
              <a:rPr lang="pt-BR" dirty="0" smtClean="0">
                <a:latin typeface="+mn-lt"/>
              </a:rPr>
              <a:t>Taxa de Juros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smtClean="0">
                <a:latin typeface="+mn-lt"/>
              </a:rPr>
              <a:t>n: </a:t>
            </a:r>
            <a:r>
              <a:rPr lang="pt-BR" dirty="0" smtClean="0">
                <a:latin typeface="+mn-lt"/>
              </a:rPr>
              <a:t>Período em que a taxa será capitalizada</a:t>
            </a:r>
          </a:p>
        </p:txBody>
      </p:sp>
    </p:spTree>
    <p:extLst>
      <p:ext uri="{BB962C8B-B14F-4D97-AF65-F5344CB8AC3E}">
        <p14:creationId xmlns:p14="http://schemas.microsoft.com/office/powerpoint/2010/main" val="262427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70C0"/>
                </a:solidFill>
                <a:latin typeface="+mn-lt"/>
              </a:rPr>
              <a:t>CAPITALIZAÇÃO COMPOSTA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21607" y="2151123"/>
            <a:ext cx="11372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</a:rPr>
              <a:t>Exemplo 1</a:t>
            </a:r>
          </a:p>
          <a:p>
            <a:r>
              <a:rPr lang="pt-BR" dirty="0" smtClean="0">
                <a:solidFill>
                  <a:srgbClr val="000000"/>
                </a:solidFill>
              </a:rPr>
              <a:t>Qual </a:t>
            </a:r>
            <a:r>
              <a:rPr lang="pt-BR" dirty="0">
                <a:solidFill>
                  <a:srgbClr val="000000"/>
                </a:solidFill>
              </a:rPr>
              <a:t>o montante produzido por um investimento de R$ 10.000,00 aplicados a uma taxa de 1% ao mês após dez meses? </a:t>
            </a:r>
            <a:endParaRPr lang="pt-BR" dirty="0" smtClean="0">
              <a:solidFill>
                <a:srgbClr val="000000"/>
              </a:solidFill>
            </a:endParaRPr>
          </a:p>
          <a:p>
            <a:endParaRPr lang="pt-BR" dirty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FV= 10.000 (1 + 0,01)</a:t>
            </a:r>
            <a:r>
              <a:rPr lang="pt-BR" baseline="50000" dirty="0" smtClean="0">
                <a:solidFill>
                  <a:srgbClr val="000000"/>
                </a:solidFill>
              </a:rPr>
              <a:t>10</a:t>
            </a:r>
          </a:p>
          <a:p>
            <a:r>
              <a:rPr lang="pt-BR" dirty="0" smtClean="0"/>
              <a:t>FV= 11.042,22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409575" y="3927695"/>
            <a:ext cx="11372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</a:rPr>
              <a:t>Exemplo 2</a:t>
            </a:r>
          </a:p>
          <a:p>
            <a:r>
              <a:rPr lang="pt-BR" dirty="0" smtClean="0">
                <a:solidFill>
                  <a:srgbClr val="000000"/>
                </a:solidFill>
              </a:rPr>
              <a:t>Qual </a:t>
            </a:r>
            <a:r>
              <a:rPr lang="pt-BR" dirty="0">
                <a:solidFill>
                  <a:srgbClr val="000000"/>
                </a:solidFill>
              </a:rPr>
              <a:t>o montante produzido por um investimento de R$ 10.000,00 aplicados a uma taxa de </a:t>
            </a:r>
            <a:r>
              <a:rPr lang="pt-BR" dirty="0" smtClean="0">
                <a:solidFill>
                  <a:srgbClr val="000000"/>
                </a:solidFill>
              </a:rPr>
              <a:t>12% ao ano após seis meses? </a:t>
            </a:r>
          </a:p>
          <a:p>
            <a:endParaRPr lang="pt-BR" dirty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FV= 10.000 (1 + 0,12)</a:t>
            </a:r>
            <a:r>
              <a:rPr lang="pt-BR" dirty="0">
                <a:solidFill>
                  <a:srgbClr val="000000"/>
                </a:solidFill>
              </a:rPr>
              <a:t> </a:t>
            </a:r>
            <a:r>
              <a:rPr lang="pt-BR" baseline="50000" dirty="0">
                <a:solidFill>
                  <a:srgbClr val="000000"/>
                </a:solidFill>
              </a:rPr>
              <a:t>6/12</a:t>
            </a:r>
            <a:endParaRPr lang="pt-BR" baseline="50000" dirty="0" smtClean="0">
              <a:solidFill>
                <a:srgbClr val="000000"/>
              </a:solidFill>
            </a:endParaRPr>
          </a:p>
          <a:p>
            <a:r>
              <a:rPr lang="pt-BR" dirty="0" smtClean="0"/>
              <a:t>FV= 10.583,00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670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977576" y="3948213"/>
            <a:ext cx="1983544" cy="530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2032" y="1194259"/>
            <a:ext cx="12192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70C0"/>
                </a:solidFill>
                <a:latin typeface="+mn-lt"/>
              </a:rPr>
              <a:t>CAPITALIZAÇÃO SIMPLES X CAPITALIZAÇÃO COMPOSTA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21607" y="1674573"/>
            <a:ext cx="11372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</a:rPr>
              <a:t>Comparando Exemplo 1</a:t>
            </a:r>
          </a:p>
          <a:p>
            <a:r>
              <a:rPr lang="pt-BR" dirty="0" smtClean="0">
                <a:solidFill>
                  <a:srgbClr val="000000"/>
                </a:solidFill>
              </a:rPr>
              <a:t>Qual </a:t>
            </a:r>
            <a:r>
              <a:rPr lang="pt-BR" dirty="0">
                <a:solidFill>
                  <a:srgbClr val="000000"/>
                </a:solidFill>
              </a:rPr>
              <a:t>o montante produzido por um investimento de R$ 10.000,00 aplicados a uma taxa de 1% ao mês após dez meses? </a:t>
            </a:r>
            <a:endParaRPr lang="pt-BR" dirty="0" smtClean="0">
              <a:solidFill>
                <a:srgbClr val="000000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35366"/>
              </p:ext>
            </p:extLst>
          </p:nvPr>
        </p:nvGraphicFramePr>
        <p:xfrm>
          <a:off x="1871711" y="2420379"/>
          <a:ext cx="8128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JUROS SIMPLES</a:t>
                      </a:r>
                    </a:p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R$</a:t>
                      </a:r>
                      <a:r>
                        <a:rPr lang="pt-BR" baseline="0" dirty="0" smtClean="0">
                          <a:solidFill>
                            <a:schemeClr val="tx1"/>
                          </a:solidFill>
                        </a:rPr>
                        <a:t> 11.000,00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JUROS</a:t>
                      </a:r>
                      <a:r>
                        <a:rPr lang="pt-BR" baseline="0" dirty="0" smtClean="0">
                          <a:solidFill>
                            <a:schemeClr val="tx1"/>
                          </a:solidFill>
                        </a:rPr>
                        <a:t> COMPOSTOS</a:t>
                      </a:r>
                    </a:p>
                    <a:p>
                      <a:pPr algn="ctr"/>
                      <a:r>
                        <a:rPr lang="pt-BR" baseline="0" dirty="0" smtClean="0">
                          <a:solidFill>
                            <a:schemeClr val="tx1"/>
                          </a:solidFill>
                        </a:rPr>
                        <a:t>R$ 11.046,22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0" name="Retângulo 9"/>
          <p:cNvSpPr/>
          <p:nvPr/>
        </p:nvSpPr>
        <p:spPr>
          <a:xfrm>
            <a:off x="421607" y="3093090"/>
            <a:ext cx="11372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</a:rPr>
              <a:t>Comparando Exemplo 2</a:t>
            </a:r>
          </a:p>
          <a:p>
            <a:r>
              <a:rPr lang="pt-BR" dirty="0">
                <a:solidFill>
                  <a:srgbClr val="000000"/>
                </a:solidFill>
              </a:rPr>
              <a:t>Qual o montante produzido por um investimento de R$ 10.000,00 aplicados a uma taxa de 12% ao ano após seis meses? 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106361"/>
              </p:ext>
            </p:extLst>
          </p:nvPr>
        </p:nvGraphicFramePr>
        <p:xfrm>
          <a:off x="1871711" y="3871527"/>
          <a:ext cx="8128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JUROS SIMPLES</a:t>
                      </a:r>
                    </a:p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R$</a:t>
                      </a:r>
                      <a:r>
                        <a:rPr lang="pt-BR" baseline="0" dirty="0" smtClean="0">
                          <a:solidFill>
                            <a:schemeClr val="tx1"/>
                          </a:solidFill>
                        </a:rPr>
                        <a:t> 10.600,00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tx1"/>
                          </a:solidFill>
                        </a:rPr>
                        <a:t>JUROS</a:t>
                      </a:r>
                      <a:r>
                        <a:rPr lang="pt-BR" baseline="0" dirty="0" smtClean="0">
                          <a:solidFill>
                            <a:schemeClr val="tx1"/>
                          </a:solidFill>
                        </a:rPr>
                        <a:t> COMPOSTOS</a:t>
                      </a:r>
                    </a:p>
                    <a:p>
                      <a:pPr algn="ctr"/>
                      <a:r>
                        <a:rPr lang="pt-BR" baseline="0" dirty="0" smtClean="0">
                          <a:solidFill>
                            <a:schemeClr val="tx1"/>
                          </a:solidFill>
                        </a:rPr>
                        <a:t>R$ 10.583,00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4" name="Retângulo 13"/>
          <p:cNvSpPr/>
          <p:nvPr/>
        </p:nvSpPr>
        <p:spPr>
          <a:xfrm>
            <a:off x="545872" y="4627175"/>
            <a:ext cx="113728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</a:rPr>
              <a:t>Conclusão: </a:t>
            </a:r>
            <a:r>
              <a:rPr lang="pt-BR" dirty="0" smtClean="0">
                <a:solidFill>
                  <a:srgbClr val="000000"/>
                </a:solidFill>
              </a:rPr>
              <a:t>quando estamos </a:t>
            </a:r>
            <a:r>
              <a:rPr lang="pt-BR" b="1" dirty="0" smtClean="0">
                <a:solidFill>
                  <a:srgbClr val="000000"/>
                </a:solidFill>
              </a:rPr>
              <a:t>descapitalizando </a:t>
            </a:r>
            <a:r>
              <a:rPr lang="pt-BR" dirty="0" smtClean="0">
                <a:solidFill>
                  <a:srgbClr val="000000"/>
                </a:solidFill>
              </a:rPr>
              <a:t>a taxa de juros, </a:t>
            </a:r>
            <a:r>
              <a:rPr lang="pt-BR" b="1" dirty="0" smtClean="0">
                <a:solidFill>
                  <a:srgbClr val="000000"/>
                </a:solidFill>
              </a:rPr>
              <a:t>o juro composto é inferior </a:t>
            </a:r>
            <a:r>
              <a:rPr lang="pt-BR" dirty="0" smtClean="0">
                <a:solidFill>
                  <a:srgbClr val="000000"/>
                </a:solidFill>
              </a:rPr>
              <a:t>aos juros simples.</a:t>
            </a:r>
          </a:p>
        </p:txBody>
      </p:sp>
    </p:spTree>
    <p:extLst>
      <p:ext uri="{BB962C8B-B14F-4D97-AF65-F5344CB8AC3E}">
        <p14:creationId xmlns:p14="http://schemas.microsoft.com/office/powerpoint/2010/main" val="378571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2032" y="1194259"/>
            <a:ext cx="12192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70C0"/>
                </a:solidFill>
                <a:latin typeface="+mn-lt"/>
              </a:rPr>
              <a:t>TAXA EQUIVALENTE X TAXA PROPORCIONAL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36383" y="1785594"/>
            <a:ext cx="113728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</a:rPr>
              <a:t>Taxa Equivalente = Capitalização Composta</a:t>
            </a:r>
          </a:p>
          <a:p>
            <a:endParaRPr lang="pt-BR" dirty="0" smtClean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Exemplo: 1% ao mês = 12,68% ao ano.</a:t>
            </a:r>
          </a:p>
          <a:p>
            <a:endParaRPr lang="pt-BR" dirty="0">
              <a:solidFill>
                <a:srgbClr val="000000"/>
              </a:solidFill>
            </a:endParaRPr>
          </a:p>
          <a:p>
            <a:endParaRPr lang="pt-BR" dirty="0">
              <a:solidFill>
                <a:srgbClr val="000000"/>
              </a:solidFill>
            </a:endParaRPr>
          </a:p>
          <a:p>
            <a:r>
              <a:rPr lang="pt-BR" b="1" dirty="0" smtClean="0">
                <a:solidFill>
                  <a:srgbClr val="000000"/>
                </a:solidFill>
              </a:rPr>
              <a:t>Taxa Proporcional = Capitalização Simples</a:t>
            </a:r>
            <a:endParaRPr lang="pt-BR" b="1" dirty="0">
              <a:solidFill>
                <a:srgbClr val="000000"/>
              </a:solidFill>
            </a:endParaRPr>
          </a:p>
          <a:p>
            <a:endParaRPr lang="pt-BR" dirty="0" smtClean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Exemplo: 1% ao mês = 12% ao ano</a:t>
            </a:r>
          </a:p>
          <a:p>
            <a:endParaRPr lang="pt-BR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72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2032" y="1194259"/>
            <a:ext cx="12192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70C0"/>
                </a:solidFill>
                <a:latin typeface="+mn-lt"/>
              </a:rPr>
              <a:t>ÍNDICE DE REFERÊNCIA </a:t>
            </a:r>
            <a:r>
              <a:rPr lang="pt-BR" sz="2000" b="1" i="1" dirty="0" smtClean="0">
                <a:solidFill>
                  <a:srgbClr val="0070C0"/>
                </a:solidFill>
                <a:latin typeface="+mn-lt"/>
              </a:rPr>
              <a:t>(BENCHMARK)</a:t>
            </a:r>
            <a:endParaRPr lang="pt-BR" sz="2000" b="1" i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36383" y="1785594"/>
            <a:ext cx="1137285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</a:rPr>
              <a:t>O </a:t>
            </a:r>
            <a:r>
              <a:rPr lang="pt-BR" b="1" i="1" dirty="0" smtClean="0">
                <a:solidFill>
                  <a:srgbClr val="000000"/>
                </a:solidFill>
              </a:rPr>
              <a:t>Benchmark</a:t>
            </a:r>
            <a:r>
              <a:rPr lang="pt-BR" dirty="0" smtClean="0">
                <a:solidFill>
                  <a:srgbClr val="000000"/>
                </a:solidFill>
              </a:rPr>
              <a:t> é um índice de referência.</a:t>
            </a:r>
          </a:p>
          <a:p>
            <a:endParaRPr lang="pt-BR" dirty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Um produto de investimento terá seu próprio </a:t>
            </a:r>
            <a:r>
              <a:rPr lang="pt-BR" i="1" dirty="0" smtClean="0">
                <a:solidFill>
                  <a:srgbClr val="000000"/>
                </a:solidFill>
              </a:rPr>
              <a:t>benchmarking</a:t>
            </a:r>
            <a:r>
              <a:rPr lang="pt-BR" dirty="0" smtClean="0">
                <a:solidFill>
                  <a:srgbClr val="000000"/>
                </a:solidFill>
              </a:rPr>
              <a:t>, que será o parâmetro de rentabilidade desse produto. </a:t>
            </a:r>
          </a:p>
          <a:p>
            <a:endParaRPr lang="pt-BR" dirty="0" smtClean="0">
              <a:solidFill>
                <a:srgbClr val="000000"/>
              </a:solidFill>
            </a:endParaRPr>
          </a:p>
          <a:p>
            <a:endParaRPr lang="pt-BR" dirty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Principais </a:t>
            </a:r>
            <a:r>
              <a:rPr lang="pt-BR" i="1" dirty="0" smtClean="0">
                <a:solidFill>
                  <a:srgbClr val="000000"/>
                </a:solidFill>
              </a:rPr>
              <a:t>Benchmark</a:t>
            </a:r>
            <a:endParaRPr lang="pt-BR" i="1" dirty="0">
              <a:solidFill>
                <a:srgbClr val="000000"/>
              </a:solidFill>
            </a:endParaRPr>
          </a:p>
          <a:p>
            <a:endParaRPr lang="pt-BR" dirty="0" smtClean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Renda Fixa: CDI e SELIC</a:t>
            </a:r>
          </a:p>
          <a:p>
            <a:endParaRPr lang="pt-BR" dirty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Renda Variável: Ibovespa e IBR-X</a:t>
            </a:r>
          </a:p>
          <a:p>
            <a:endParaRPr lang="pt-BR" dirty="0">
              <a:solidFill>
                <a:srgbClr val="000000"/>
              </a:solidFill>
            </a:endParaRPr>
          </a:p>
          <a:p>
            <a:endParaRPr lang="pt-BR" dirty="0" smtClean="0">
              <a:solidFill>
                <a:srgbClr val="000000"/>
              </a:solidFill>
            </a:endParaRPr>
          </a:p>
          <a:p>
            <a:r>
              <a:rPr lang="pt-BR" dirty="0" smtClean="0">
                <a:solidFill>
                  <a:srgbClr val="000000"/>
                </a:solidFill>
              </a:rPr>
              <a:t>Objetivo: mensurar como está a performance do fundo em relação ao </a:t>
            </a:r>
            <a:r>
              <a:rPr lang="pt-BR" i="1" dirty="0" smtClean="0">
                <a:solidFill>
                  <a:srgbClr val="000000"/>
                </a:solidFill>
              </a:rPr>
              <a:t>benchmark</a:t>
            </a:r>
            <a:r>
              <a:rPr lang="pt-BR" dirty="0" smtClean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498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24615" y="2212678"/>
            <a:ext cx="113698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Uma aplicação que renda 18% a.a. no regime de capitalização simples é proporcional a: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1,5% ao mês 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Maior que 1,5% ao mês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Menor que 1,5% ao mês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Em capitalização simples a taxa é equivalente e não proporcional</a:t>
            </a:r>
          </a:p>
          <a:p>
            <a:pPr>
              <a:lnSpc>
                <a:spcPct val="150000"/>
              </a:lnSpc>
            </a:pPr>
            <a:endParaRPr lang="pt-B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83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24615" y="2212678"/>
            <a:ext cx="113698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Uma aplicação que renda 18% a.a. no regime de capitalização simples é proporcional a: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1,5% ao mês 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Maior que 1,5% ao mês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Menor que 1,5% ao mês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Em capitalização simples a taxa é equivalente e não proporcional</a:t>
            </a:r>
          </a:p>
          <a:p>
            <a:pPr>
              <a:lnSpc>
                <a:spcPct val="150000"/>
              </a:lnSpc>
            </a:pPr>
            <a:endParaRPr lang="pt-B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73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24615" y="2212678"/>
            <a:ext cx="11369842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 </a:t>
            </a:r>
          </a:p>
          <a:p>
            <a:pPr>
              <a:lnSpc>
                <a:spcPct val="150000"/>
              </a:lnSpc>
            </a:pPr>
            <a:r>
              <a:rPr lang="pt-BR" dirty="0"/>
              <a:t>Taxa proporcional se refere a que tipo de regime de capitalização na matemática financeira?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Capitalizada 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Simples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Composta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 smtClean="0"/>
              <a:t>Equivalente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549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24615" y="2212678"/>
            <a:ext cx="11369842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 </a:t>
            </a:r>
          </a:p>
          <a:p>
            <a:pPr>
              <a:lnSpc>
                <a:spcPct val="150000"/>
              </a:lnSpc>
            </a:pPr>
            <a:r>
              <a:rPr lang="pt-BR" dirty="0"/>
              <a:t>Taxa proporcional se refere a que tipo de regime de capitalização na matemática financeira?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Capitalizada 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Simples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Composta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 smtClean="0"/>
              <a:t>Equivalente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854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24615" y="2212678"/>
            <a:ext cx="11369842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 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No </a:t>
            </a:r>
            <a:r>
              <a:rPr lang="pt-BR" dirty="0"/>
              <a:t>regime de juros compostos temos a taxa: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Proporcional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Básica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Complexa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Equivalente</a:t>
            </a:r>
          </a:p>
        </p:txBody>
      </p:sp>
    </p:spTree>
    <p:extLst>
      <p:ext uri="{BB962C8B-B14F-4D97-AF65-F5344CB8AC3E}">
        <p14:creationId xmlns:p14="http://schemas.microsoft.com/office/powerpoint/2010/main" val="80886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34063"/>
            <a:ext cx="1368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5834063"/>
            <a:ext cx="1971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5"/>
          <p:cNvSpPr txBox="1">
            <a:spLocks noChangeArrowheads="1"/>
          </p:cNvSpPr>
          <p:nvPr/>
        </p:nvSpPr>
        <p:spPr bwMode="auto">
          <a:xfrm>
            <a:off x="421607" y="382588"/>
            <a:ext cx="113728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- PROGRAMA DE </a:t>
            </a:r>
            <a:r>
              <a:rPr lang="pt-BR" alt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pt-BR" altLang="pt-BR" sz="2400" b="1" dirty="0">
                <a:solidFill>
                  <a:srgbClr val="FF0000"/>
                </a:solidFill>
                <a:latin typeface="Freestyle Script" panose="030804020302050B0404" pitchFamily="66" charset="0"/>
                <a:cs typeface="Arial" panose="020B0604020202020204" pitchFamily="34" charset="0"/>
              </a:rPr>
              <a:t>AÇÃO</a:t>
            </a:r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PREVIDENCIÁRIA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CPA-10 / CGRPPS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1451769"/>
            <a:ext cx="12192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70C0"/>
                </a:solidFill>
                <a:latin typeface="+mn-lt"/>
              </a:rPr>
              <a:t>FIXANDO OS CONCEITOS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24615" y="2212678"/>
            <a:ext cx="11369842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 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No </a:t>
            </a:r>
            <a:r>
              <a:rPr lang="pt-BR" dirty="0"/>
              <a:t>regime de juros compostos temos a taxa: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Proporcional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Básica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dirty="0"/>
              <a:t>Complexa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pt-BR" b="1" u="heavy" dirty="0">
                <a:uFill>
                  <a:solidFill>
                    <a:srgbClr val="70F53B"/>
                  </a:solidFill>
                </a:uFill>
                <a:latin typeface="+mn-lt"/>
              </a:rPr>
              <a:t>Equivalente</a:t>
            </a:r>
            <a:endParaRPr lang="pt-BR" b="1" u="heavy" dirty="0">
              <a:uFill>
                <a:solidFill>
                  <a:srgbClr val="70F53B"/>
                </a:solidFill>
              </a:u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811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 Modulo 2 - Availton" id="{AA125010-A15A-4C9C-A4F4-27AAB2FA7FC6}" vid="{00889E00-52A0-49D1-8A2F-9A45B7F7158E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Item 2 Complice</Template>
  <TotalTime>323</TotalTime>
  <Words>2339</Words>
  <Application>Microsoft Office PowerPoint</Application>
  <PresentationFormat>Widescreen</PresentationFormat>
  <Paragraphs>351</Paragraphs>
  <Slides>36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Freestyle Script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Availton Dutra</dc:creator>
  <cp:lastModifiedBy>Availton Dutra</cp:lastModifiedBy>
  <cp:revision>38</cp:revision>
  <dcterms:created xsi:type="dcterms:W3CDTF">2021-05-03T21:58:50Z</dcterms:created>
  <dcterms:modified xsi:type="dcterms:W3CDTF">2021-05-11T00:06:18Z</dcterms:modified>
</cp:coreProperties>
</file>